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1"/>
  </p:notesMasterIdLst>
  <p:sldIdLst>
    <p:sldId id="711" r:id="rId2"/>
    <p:sldId id="706" r:id="rId3"/>
    <p:sldId id="707" r:id="rId4"/>
    <p:sldId id="708" r:id="rId5"/>
    <p:sldId id="709" r:id="rId6"/>
    <p:sldId id="710" r:id="rId7"/>
    <p:sldId id="696" r:id="rId8"/>
    <p:sldId id="713" r:id="rId9"/>
    <p:sldId id="715" r:id="rId10"/>
    <p:sldId id="712" r:id="rId11"/>
    <p:sldId id="716" r:id="rId12"/>
    <p:sldId id="717" r:id="rId13"/>
    <p:sldId id="785" r:id="rId14"/>
    <p:sldId id="728" r:id="rId15"/>
    <p:sldId id="768" r:id="rId16"/>
    <p:sldId id="769" r:id="rId17"/>
    <p:sldId id="753" r:id="rId18"/>
    <p:sldId id="770" r:id="rId19"/>
    <p:sldId id="756" r:id="rId20"/>
    <p:sldId id="757" r:id="rId21"/>
    <p:sldId id="758" r:id="rId22"/>
    <p:sldId id="772" r:id="rId23"/>
    <p:sldId id="583" r:id="rId24"/>
    <p:sldId id="773" r:id="rId25"/>
    <p:sldId id="782" r:id="rId26"/>
    <p:sldId id="762" r:id="rId27"/>
    <p:sldId id="763" r:id="rId28"/>
    <p:sldId id="783" r:id="rId29"/>
    <p:sldId id="764" r:id="rId30"/>
    <p:sldId id="784" r:id="rId31"/>
    <p:sldId id="786" r:id="rId32"/>
    <p:sldId id="766" r:id="rId33"/>
    <p:sldId id="767" r:id="rId34"/>
    <p:sldId id="787" r:id="rId35"/>
    <p:sldId id="779" r:id="rId36"/>
    <p:sldId id="780" r:id="rId37"/>
    <p:sldId id="718" r:id="rId38"/>
    <p:sldId id="781" r:id="rId39"/>
    <p:sldId id="745" r:id="rId40"/>
    <p:sldId id="746" r:id="rId41"/>
    <p:sldId id="740" r:id="rId42"/>
    <p:sldId id="751" r:id="rId43"/>
    <p:sldId id="788" r:id="rId44"/>
    <p:sldId id="752" r:id="rId45"/>
    <p:sldId id="774" r:id="rId46"/>
    <p:sldId id="775" r:id="rId47"/>
    <p:sldId id="776" r:id="rId48"/>
    <p:sldId id="777" r:id="rId49"/>
    <p:sldId id="789" r:id="rId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0"/>
    <p:restoredTop sz="95833"/>
  </p:normalViewPr>
  <p:slideViewPr>
    <p:cSldViewPr snapToGrid="0" snapToObjects="1" showGuides="1">
      <p:cViewPr varScale="1">
        <p:scale>
          <a:sx n="110" d="100"/>
          <a:sy n="110" d="100"/>
        </p:scale>
        <p:origin x="53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1557EA-7C6B-B340-B90F-3A201784034F}" type="datetimeFigureOut">
              <a:rPr lang="en-US" smtClean="0"/>
              <a:t>3/26/22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7D9D8B-1BC7-7B40-8DC0-B91F99B5A8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29410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the simple cartoon I use to introduce photosynthesis to students.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EA50F5-CEB8-4CD5-B8F5-829BCDEDD2B2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4971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the simple cartoon I use to introduce photosynthesis to students.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EA50F5-CEB8-4CD5-B8F5-829BCDEDD2B2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8627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the simple cartoon I use to introduce photosynthesis to students.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EA50F5-CEB8-4CD5-B8F5-829BCDEDD2B2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2855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the simple cartoon I use to introduce photosynthesis to students.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EA50F5-CEB8-4CD5-B8F5-829BCDEDD2B2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8220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64133-A0FA-8C48-AB95-EF973E2FD0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9F8377-94A1-E94C-AA20-371EF80A15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1160B1-2CAB-2749-8268-58A6E5FC5C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2F2016-557D-BE4F-825E-EC46706BE1AE}" type="datetimeFigureOut">
              <a:rPr lang="en-US" smtClean="0"/>
              <a:t>3/26/22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7B5E2D-CAE0-E64A-862F-D3658349D6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4FE45E-A98E-A349-929E-5E5377C6A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2EF3D-5EC8-8E4E-B33D-A7FB263B59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5254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3BF67-5DD4-9F4B-B0BD-0F62DA037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08C7DA-9ED0-6241-9ECE-DB9771ADE3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B7400F-716F-074E-A7E5-9C9516E9F4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2F2016-557D-BE4F-825E-EC46706BE1AE}" type="datetimeFigureOut">
              <a:rPr lang="en-US" smtClean="0"/>
              <a:t>3/26/22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6E86AC-3726-C845-AE8A-95FE8919F6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8BBDB4-E185-3D49-8E1F-CA90FE99A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2EF3D-5EC8-8E4E-B33D-A7FB263B59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9020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96052A1-EED6-9045-AF4D-C09A4B51444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6C4036-778F-9C4F-8A74-D6A32BAE11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31897B-4500-1546-ACBC-EED8A4F4A3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2F2016-557D-BE4F-825E-EC46706BE1AE}" type="datetimeFigureOut">
              <a:rPr lang="en-US" smtClean="0"/>
              <a:t>3/26/22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697AEC-BC71-ED42-BBB3-A9A5D0CA10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177E3E-1CE4-5746-ACC8-D96971607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2EF3D-5EC8-8E4E-B33D-A7FB263B59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5677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85967-F862-4A47-A7CE-933F61FFAF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D7BA08-22D7-2C44-921B-8D114FAD5F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075F80-B139-2E47-A469-1E05B2407B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2F2016-557D-BE4F-825E-EC46706BE1AE}" type="datetimeFigureOut">
              <a:rPr lang="en-US" smtClean="0"/>
              <a:t>3/26/22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801A72-779D-A940-AB33-7739668F8D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76F3C3-7CF3-1145-9DF9-C479F29200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2EF3D-5EC8-8E4E-B33D-A7FB263B59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9374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095513-F891-6047-B3F6-A7275816FD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7C0875-8A27-2E41-9BB7-C0CB40FD60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5BBF25-A4A9-1349-B792-5142E475CB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2F2016-557D-BE4F-825E-EC46706BE1AE}" type="datetimeFigureOut">
              <a:rPr lang="en-US" smtClean="0"/>
              <a:t>3/26/22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CB3FDF-07AD-D444-99AA-B8595BBAD1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D87154-7B72-C047-B86A-25F9BA6736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2EF3D-5EC8-8E4E-B33D-A7FB263B59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1921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D5B60-AD22-C24B-A978-98940D4D0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DDB6F9-CEED-A747-B8CE-3AE9978EE9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95E7F4-CC46-0F4E-9954-BD34A17C28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1C793F-A93A-EF46-B2EC-ABDC2965F3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2F2016-557D-BE4F-825E-EC46706BE1AE}" type="datetimeFigureOut">
              <a:rPr lang="en-US" smtClean="0"/>
              <a:t>3/26/22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D5393C-9D7E-4E44-9F3B-6CBD32E1C8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CFDB04-5E7A-264E-8770-D1C08222A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2EF3D-5EC8-8E4E-B33D-A7FB263B59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1505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0FA9F-5417-5F4D-95CE-AEDF512F1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2C741F-9EEA-984F-8FBD-BDFCE11C68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4713C1-ADF4-674E-AB56-E223413CAB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6ADAC5B-C690-2A4B-ACE8-11D493EEC4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AFF120C-E840-6048-B954-7905EED2D3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5086D4A-4731-DE43-9759-6CEBD034E0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2F2016-557D-BE4F-825E-EC46706BE1AE}" type="datetimeFigureOut">
              <a:rPr lang="en-US" smtClean="0"/>
              <a:t>3/26/22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BC9145-60A7-DF47-BFE4-E88E0E334E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24444EC-78E4-5F44-9C78-635146B251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2EF3D-5EC8-8E4E-B33D-A7FB263B59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7323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B648DE-7041-A24A-ACFE-12331F080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66371FD-7812-F044-985A-E0DC633B8D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2F2016-557D-BE4F-825E-EC46706BE1AE}" type="datetimeFigureOut">
              <a:rPr lang="en-US" smtClean="0"/>
              <a:t>3/26/22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B27460-9BF4-C24C-8A79-40AA104EDB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BB72BD-7536-C94D-A6D7-F9B5E9A66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2EF3D-5EC8-8E4E-B33D-A7FB263B59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3166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748D3E8-AEAB-A147-9C0E-E620CCF15D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2F2016-557D-BE4F-825E-EC46706BE1AE}" type="datetimeFigureOut">
              <a:rPr lang="en-US" smtClean="0"/>
              <a:t>3/26/22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523B010-44B8-B542-9E94-6CA70491F9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43A17F-1521-5644-BD68-6EB73D9372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2EF3D-5EC8-8E4E-B33D-A7FB263B59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3724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D540D4-71BE-3B45-B764-F52F299B04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6C2BA0-DE47-FD46-A12D-D77EE0EE4F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501E1-EEAF-B144-9EEF-0B260F67CF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7150D5-08D7-004F-87AD-020D0ECD65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2F2016-557D-BE4F-825E-EC46706BE1AE}" type="datetimeFigureOut">
              <a:rPr lang="en-US" smtClean="0"/>
              <a:t>3/26/22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4BACBA-53DE-6947-8087-1AD9141E2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C2928B-07DF-D440-ADB6-84309AA7A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2EF3D-5EC8-8E4E-B33D-A7FB263B59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8157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A0513C-C5CF-314F-AF40-AB60343261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98CD52F-19DD-AD41-8C01-8768839F3D9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0F808E-1686-8A4E-A442-D4302B6C25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2CB28F-3987-864D-9CD3-B1CED62D32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2F2016-557D-BE4F-825E-EC46706BE1AE}" type="datetimeFigureOut">
              <a:rPr lang="en-US" smtClean="0"/>
              <a:t>3/26/22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2C269C-41C1-0F44-B7EA-277DA9DE63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F5B2C8-67F2-064A-AC7A-49F543FF6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2EF3D-5EC8-8E4E-B33D-A7FB263B59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9779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D082D4F-83B8-564C-9E10-564716871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58D170-2318-2E4A-B777-57E6800ACA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49A5BD-CE40-814F-84D1-265F299DD02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2F2016-557D-BE4F-825E-EC46706BE1AE}" type="datetimeFigureOut">
              <a:rPr lang="en-US" smtClean="0"/>
              <a:t>3/26/22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2F81FE-3701-3B4D-A0F7-1196636EBB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97DE0B-8EA3-DF46-B3AC-E1608F6088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52EF3D-5EC8-8E4E-B33D-A7FB263B59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5129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0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2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6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12191999" cy="758525"/>
          </a:xfrm>
          <a:noFill/>
        </p:spPr>
        <p:txBody>
          <a:bodyPr>
            <a:noAutofit/>
          </a:bodyPr>
          <a:lstStyle/>
          <a:p>
            <a:r>
              <a:rPr lang="en-US" sz="3000" b="1" dirty="0">
                <a:latin typeface="+mn-lt"/>
              </a:rPr>
              <a:t>Practice … can you draw two other (equivalent) resonance forms? </a:t>
            </a:r>
            <a:endParaRPr lang="en-US" sz="3000" b="1" i="1" dirty="0">
              <a:latin typeface="+mn-lt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1DDAABC-6938-5B45-911A-0AB9B720C8CF}"/>
              </a:ext>
            </a:extLst>
          </p:cNvPr>
          <p:cNvGrpSpPr/>
          <p:nvPr/>
        </p:nvGrpSpPr>
        <p:grpSpPr>
          <a:xfrm rot="2446845">
            <a:off x="8572393" y="7406340"/>
            <a:ext cx="142427" cy="152401"/>
            <a:chOff x="4785756" y="2861953"/>
            <a:chExt cx="142427" cy="152401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59145FC5-C8A3-A140-A540-448CF0A5B863}"/>
                </a:ext>
              </a:extLst>
            </p:cNvPr>
            <p:cNvSpPr/>
            <p:nvPr/>
          </p:nvSpPr>
          <p:spPr>
            <a:xfrm>
              <a:off x="4785756" y="2861953"/>
              <a:ext cx="73152" cy="7125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4A718B5C-0F9B-884D-AA40-A00D06B5B857}"/>
                </a:ext>
              </a:extLst>
            </p:cNvPr>
            <p:cNvSpPr/>
            <p:nvPr/>
          </p:nvSpPr>
          <p:spPr>
            <a:xfrm>
              <a:off x="4855031" y="2943102"/>
              <a:ext cx="73152" cy="7125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BF7A665D-F619-3E40-8F40-F312CF141C3B}"/>
              </a:ext>
            </a:extLst>
          </p:cNvPr>
          <p:cNvGrpSpPr/>
          <p:nvPr/>
        </p:nvGrpSpPr>
        <p:grpSpPr>
          <a:xfrm>
            <a:off x="0" y="589998"/>
            <a:ext cx="4840909" cy="3211513"/>
            <a:chOff x="0" y="1822450"/>
            <a:chExt cx="4840909" cy="3211513"/>
          </a:xfrm>
        </p:grpSpPr>
        <p:pic>
          <p:nvPicPr>
            <p:cNvPr id="14" name="Picture 2">
              <a:extLst>
                <a:ext uri="{FF2B5EF4-FFF2-40B4-BE49-F238E27FC236}">
                  <a16:creationId xmlns:a16="http://schemas.microsoft.com/office/drawing/2014/main" id="{36763757-4E05-2E45-9116-B9679587978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3315"/>
            <a:stretch/>
          </p:blipFill>
          <p:spPr bwMode="auto">
            <a:xfrm>
              <a:off x="0" y="1822450"/>
              <a:ext cx="4472609" cy="32115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303628A-45B1-B744-A482-8B9EF0BC9B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04309" y="1822450"/>
              <a:ext cx="736600" cy="520700"/>
            </a:xfrm>
            <a:prstGeom prst="rect">
              <a:avLst/>
            </a:prstGeom>
          </p:spPr>
        </p:pic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FE2D0126-B5C2-0145-8648-4FCAF9C25B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8592" y="1684126"/>
            <a:ext cx="1816100" cy="96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1641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12191999" cy="758525"/>
          </a:xfrm>
          <a:noFill/>
        </p:spPr>
        <p:txBody>
          <a:bodyPr>
            <a:noAutofit/>
          </a:bodyPr>
          <a:lstStyle/>
          <a:p>
            <a:r>
              <a:rPr lang="en-US" sz="3000" b="1" dirty="0">
                <a:latin typeface="+mn-lt"/>
              </a:rPr>
              <a:t>More practice …</a:t>
            </a:r>
            <a:endParaRPr lang="en-US" sz="3000" b="1" i="1" dirty="0">
              <a:latin typeface="+mn-lt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1DDAABC-6938-5B45-911A-0AB9B720C8CF}"/>
              </a:ext>
            </a:extLst>
          </p:cNvPr>
          <p:cNvGrpSpPr/>
          <p:nvPr/>
        </p:nvGrpSpPr>
        <p:grpSpPr>
          <a:xfrm rot="2446845">
            <a:off x="8572393" y="7406340"/>
            <a:ext cx="142427" cy="152401"/>
            <a:chOff x="4785756" y="2861953"/>
            <a:chExt cx="142427" cy="152401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59145FC5-C8A3-A140-A540-448CF0A5B863}"/>
                </a:ext>
              </a:extLst>
            </p:cNvPr>
            <p:cNvSpPr/>
            <p:nvPr/>
          </p:nvSpPr>
          <p:spPr>
            <a:xfrm>
              <a:off x="4785756" y="2861953"/>
              <a:ext cx="73152" cy="7125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4A718B5C-0F9B-884D-AA40-A00D06B5B857}"/>
                </a:ext>
              </a:extLst>
            </p:cNvPr>
            <p:cNvSpPr/>
            <p:nvPr/>
          </p:nvSpPr>
          <p:spPr>
            <a:xfrm>
              <a:off x="4855031" y="2943102"/>
              <a:ext cx="73152" cy="7125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8FF77923-D214-E944-B8E5-F957074130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46787"/>
            <a:ext cx="6401639" cy="3753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4F1C4BF-C13A-C84F-923A-18389E1A1103}"/>
                  </a:ext>
                </a:extLst>
              </p:cNvPr>
              <p:cNvSpPr txBox="1"/>
              <p:nvPr/>
            </p:nvSpPr>
            <p:spPr>
              <a:xfrm>
                <a:off x="1577340" y="758524"/>
                <a:ext cx="2125980" cy="8349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Sulfate ion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𝑆</m:t>
                      </m:r>
                      <m:sSubSup>
                        <m:sSubSupPr>
                          <m:ctrlPr>
                            <a:rPr lang="en-US" sz="240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2−</m:t>
                          </m:r>
                        </m:sup>
                      </m:sSubSup>
                    </m:oMath>
                  </m:oMathPara>
                </a14:m>
                <a:endParaRPr lang="en-US" sz="2400" i="1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4F1C4BF-C13A-C84F-923A-18389E1A11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7340" y="758524"/>
                <a:ext cx="2125980" cy="834909"/>
              </a:xfrm>
              <a:prstGeom prst="rect">
                <a:avLst/>
              </a:prstGeom>
              <a:blipFill>
                <a:blip r:embed="rId3"/>
                <a:stretch>
                  <a:fillRect t="-5970" b="-14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74D6D989-46DC-0C4A-B134-1EBC833E3BE9}"/>
              </a:ext>
            </a:extLst>
          </p:cNvPr>
          <p:cNvGrpSpPr/>
          <p:nvPr/>
        </p:nvGrpSpPr>
        <p:grpSpPr>
          <a:xfrm>
            <a:off x="6401639" y="2994660"/>
            <a:ext cx="5383530" cy="1542817"/>
            <a:chOff x="1748790" y="3966210"/>
            <a:chExt cx="5383530" cy="154281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947A2310-50F7-8C49-9E44-6CEFEFD7E057}"/>
                    </a:ext>
                  </a:extLst>
                </p:cNvPr>
                <p:cNvSpPr txBox="1"/>
                <p:nvPr/>
              </p:nvSpPr>
              <p:spPr>
                <a:xfrm>
                  <a:off x="1748790" y="3966210"/>
                  <a:ext cx="5383530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dirty="0"/>
                    <a:t>Resonance-averaged bond order = </a:t>
                  </a:r>
                  <a14:m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947A2310-50F7-8C49-9E44-6CEFEFD7E0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48790" y="3966210"/>
                  <a:ext cx="5383530" cy="461665"/>
                </a:xfrm>
                <a:prstGeom prst="rect">
                  <a:avLst/>
                </a:prstGeom>
                <a:blipFill>
                  <a:blip r:embed="rId4"/>
                  <a:stretch>
                    <a:fillRect l="-1887" t="-7895" b="-2894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8D89734C-7E3D-414A-9DA1-BA9830D02AD3}"/>
                    </a:ext>
                  </a:extLst>
                </p:cNvPr>
                <p:cNvSpPr txBox="1"/>
                <p:nvPr/>
              </p:nvSpPr>
              <p:spPr>
                <a:xfrm>
                  <a:off x="1748790" y="4678030"/>
                  <a:ext cx="5383530" cy="830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dirty="0"/>
                    <a:t>Resonance-averaged formal charge on oxygens = </a:t>
                  </a:r>
                  <a14:m>
                    <m:oMath xmlns:m="http://schemas.openxmlformats.org/officeDocument/2006/math"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..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a14:m>
                  <a:r>
                    <a:rPr lang="en-US" sz="2400" dirty="0"/>
                    <a:t> </a:t>
                  </a: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8D89734C-7E3D-414A-9DA1-BA9830D02AD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48790" y="4678030"/>
                  <a:ext cx="5383530" cy="830997"/>
                </a:xfrm>
                <a:prstGeom prst="rect">
                  <a:avLst/>
                </a:prstGeom>
                <a:blipFill>
                  <a:blip r:embed="rId5"/>
                  <a:stretch>
                    <a:fillRect l="-1887" t="-4478" b="-1492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5852170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12191999" cy="758525"/>
          </a:xfrm>
          <a:noFill/>
        </p:spPr>
        <p:txBody>
          <a:bodyPr>
            <a:noAutofit/>
          </a:bodyPr>
          <a:lstStyle/>
          <a:p>
            <a:r>
              <a:rPr lang="en-US" sz="3000" b="1" dirty="0">
                <a:latin typeface="+mn-lt"/>
              </a:rPr>
              <a:t>More practice …</a:t>
            </a:r>
            <a:endParaRPr lang="en-US" sz="3000" b="1" i="1" dirty="0">
              <a:latin typeface="+mn-lt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1DDAABC-6938-5B45-911A-0AB9B720C8CF}"/>
              </a:ext>
            </a:extLst>
          </p:cNvPr>
          <p:cNvGrpSpPr/>
          <p:nvPr/>
        </p:nvGrpSpPr>
        <p:grpSpPr>
          <a:xfrm rot="2446845">
            <a:off x="8572393" y="7406340"/>
            <a:ext cx="142427" cy="152401"/>
            <a:chOff x="4785756" y="2861953"/>
            <a:chExt cx="142427" cy="152401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59145FC5-C8A3-A140-A540-448CF0A5B863}"/>
                </a:ext>
              </a:extLst>
            </p:cNvPr>
            <p:cNvSpPr/>
            <p:nvPr/>
          </p:nvSpPr>
          <p:spPr>
            <a:xfrm>
              <a:off x="4785756" y="2861953"/>
              <a:ext cx="73152" cy="7125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4A718B5C-0F9B-884D-AA40-A00D06B5B857}"/>
                </a:ext>
              </a:extLst>
            </p:cNvPr>
            <p:cNvSpPr/>
            <p:nvPr/>
          </p:nvSpPr>
          <p:spPr>
            <a:xfrm>
              <a:off x="4855031" y="2943102"/>
              <a:ext cx="73152" cy="7125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8FF77923-D214-E944-B8E5-F957074130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46787"/>
            <a:ext cx="6401639" cy="3753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4F1C4BF-C13A-C84F-923A-18389E1A1103}"/>
                  </a:ext>
                </a:extLst>
              </p:cNvPr>
              <p:cNvSpPr txBox="1"/>
              <p:nvPr/>
            </p:nvSpPr>
            <p:spPr>
              <a:xfrm>
                <a:off x="1577340" y="758524"/>
                <a:ext cx="2125980" cy="8349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Sulfate ion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𝑆</m:t>
                      </m:r>
                      <m:sSubSup>
                        <m:sSubSupPr>
                          <m:ctrlPr>
                            <a:rPr lang="en-US" sz="240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2−</m:t>
                          </m:r>
                        </m:sup>
                      </m:sSubSup>
                    </m:oMath>
                  </m:oMathPara>
                </a14:m>
                <a:endParaRPr lang="en-US" sz="2400" i="1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4F1C4BF-C13A-C84F-923A-18389E1A11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7340" y="758524"/>
                <a:ext cx="2125980" cy="834909"/>
              </a:xfrm>
              <a:prstGeom prst="rect">
                <a:avLst/>
              </a:prstGeom>
              <a:blipFill>
                <a:blip r:embed="rId3"/>
                <a:stretch>
                  <a:fillRect t="-5970" b="-14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74D6D989-46DC-0C4A-B134-1EBC833E3BE9}"/>
              </a:ext>
            </a:extLst>
          </p:cNvPr>
          <p:cNvGrpSpPr/>
          <p:nvPr/>
        </p:nvGrpSpPr>
        <p:grpSpPr>
          <a:xfrm>
            <a:off x="6401639" y="2914650"/>
            <a:ext cx="5383530" cy="1622827"/>
            <a:chOff x="1748790" y="3886200"/>
            <a:chExt cx="5383530" cy="162282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947A2310-50F7-8C49-9E44-6CEFEFD7E057}"/>
                    </a:ext>
                  </a:extLst>
                </p:cNvPr>
                <p:cNvSpPr txBox="1"/>
                <p:nvPr/>
              </p:nvSpPr>
              <p:spPr>
                <a:xfrm>
                  <a:off x="1748790" y="3886200"/>
                  <a:ext cx="5383530" cy="61574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dirty="0"/>
                    <a:t>Resonance-averaged bond order = </a:t>
                  </a:r>
                  <a14:m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1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947A2310-50F7-8C49-9E44-6CEFEFD7E0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48790" y="3886200"/>
                  <a:ext cx="5383530" cy="615746"/>
                </a:xfrm>
                <a:prstGeom prst="rect">
                  <a:avLst/>
                </a:prstGeom>
                <a:blipFill>
                  <a:blip r:embed="rId4"/>
                  <a:stretch>
                    <a:fillRect l="-1887" b="-1020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8D89734C-7E3D-414A-9DA1-BA9830D02AD3}"/>
                    </a:ext>
                  </a:extLst>
                </p:cNvPr>
                <p:cNvSpPr txBox="1"/>
                <p:nvPr/>
              </p:nvSpPr>
              <p:spPr>
                <a:xfrm>
                  <a:off x="1748790" y="4678030"/>
                  <a:ext cx="5383530" cy="830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dirty="0"/>
                    <a:t>Resonance-averaged formal charge on oxygens = </a:t>
                  </a:r>
                  <a14:m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8D89734C-7E3D-414A-9DA1-BA9830D02AD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48790" y="4678030"/>
                  <a:ext cx="5383530" cy="830997"/>
                </a:xfrm>
                <a:prstGeom prst="rect">
                  <a:avLst/>
                </a:prstGeom>
                <a:blipFill>
                  <a:blip r:embed="rId5"/>
                  <a:stretch>
                    <a:fillRect l="-1887" t="-4478" b="-1492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3986175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12191999" cy="758525"/>
          </a:xfrm>
          <a:noFill/>
        </p:spPr>
        <p:txBody>
          <a:bodyPr>
            <a:noAutofit/>
          </a:bodyPr>
          <a:lstStyle/>
          <a:p>
            <a:r>
              <a:rPr lang="en-US" sz="3000" b="1" dirty="0">
                <a:latin typeface="+mn-lt"/>
              </a:rPr>
              <a:t>More practice …</a:t>
            </a:r>
            <a:endParaRPr lang="en-US" sz="3000" b="1" i="1" dirty="0">
              <a:latin typeface="+mn-lt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1DDAABC-6938-5B45-911A-0AB9B720C8CF}"/>
              </a:ext>
            </a:extLst>
          </p:cNvPr>
          <p:cNvGrpSpPr/>
          <p:nvPr/>
        </p:nvGrpSpPr>
        <p:grpSpPr>
          <a:xfrm rot="2446845">
            <a:off x="8572393" y="7406340"/>
            <a:ext cx="142427" cy="152401"/>
            <a:chOff x="4785756" y="2861953"/>
            <a:chExt cx="142427" cy="152401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59145FC5-C8A3-A140-A540-448CF0A5B863}"/>
                </a:ext>
              </a:extLst>
            </p:cNvPr>
            <p:cNvSpPr/>
            <p:nvPr/>
          </p:nvSpPr>
          <p:spPr>
            <a:xfrm>
              <a:off x="4785756" y="2861953"/>
              <a:ext cx="73152" cy="7125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4A718B5C-0F9B-884D-AA40-A00D06B5B857}"/>
                </a:ext>
              </a:extLst>
            </p:cNvPr>
            <p:cNvSpPr/>
            <p:nvPr/>
          </p:nvSpPr>
          <p:spPr>
            <a:xfrm>
              <a:off x="4855031" y="2943102"/>
              <a:ext cx="73152" cy="7125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8FF77923-D214-E944-B8E5-F957074130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46787"/>
            <a:ext cx="6401639" cy="3753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4F1C4BF-C13A-C84F-923A-18389E1A1103}"/>
                  </a:ext>
                </a:extLst>
              </p:cNvPr>
              <p:cNvSpPr txBox="1"/>
              <p:nvPr/>
            </p:nvSpPr>
            <p:spPr>
              <a:xfrm>
                <a:off x="1577340" y="758524"/>
                <a:ext cx="2125980" cy="8349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Sulfate ion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𝑆</m:t>
                      </m:r>
                      <m:sSubSup>
                        <m:sSubSupPr>
                          <m:ctrlPr>
                            <a:rPr lang="en-US" sz="240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2−</m:t>
                          </m:r>
                        </m:sup>
                      </m:sSubSup>
                    </m:oMath>
                  </m:oMathPara>
                </a14:m>
                <a:endParaRPr lang="en-US" sz="2400" i="1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4F1C4BF-C13A-C84F-923A-18389E1A11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7340" y="758524"/>
                <a:ext cx="2125980" cy="834909"/>
              </a:xfrm>
              <a:prstGeom prst="rect">
                <a:avLst/>
              </a:prstGeom>
              <a:blipFill>
                <a:blip r:embed="rId3"/>
                <a:stretch>
                  <a:fillRect t="-5970" b="-14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74D6D989-46DC-0C4A-B134-1EBC833E3BE9}"/>
              </a:ext>
            </a:extLst>
          </p:cNvPr>
          <p:cNvGrpSpPr/>
          <p:nvPr/>
        </p:nvGrpSpPr>
        <p:grpSpPr>
          <a:xfrm>
            <a:off x="6401639" y="2914650"/>
            <a:ext cx="5383530" cy="1695038"/>
            <a:chOff x="1748790" y="3886200"/>
            <a:chExt cx="5383530" cy="169503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947A2310-50F7-8C49-9E44-6CEFEFD7E057}"/>
                    </a:ext>
                  </a:extLst>
                </p:cNvPr>
                <p:cNvSpPr txBox="1"/>
                <p:nvPr/>
              </p:nvSpPr>
              <p:spPr>
                <a:xfrm>
                  <a:off x="1748790" y="3886200"/>
                  <a:ext cx="5383530" cy="61574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dirty="0"/>
                    <a:t>Resonance-averaged bond order = </a:t>
                  </a:r>
                  <a14:m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1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947A2310-50F7-8C49-9E44-6CEFEFD7E0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48790" y="3886200"/>
                  <a:ext cx="5383530" cy="615746"/>
                </a:xfrm>
                <a:prstGeom prst="rect">
                  <a:avLst/>
                </a:prstGeom>
                <a:blipFill>
                  <a:blip r:embed="rId4"/>
                  <a:stretch>
                    <a:fillRect l="-1887" b="-1020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8D89734C-7E3D-414A-9DA1-BA9830D02AD3}"/>
                    </a:ext>
                  </a:extLst>
                </p:cNvPr>
                <p:cNvSpPr txBox="1"/>
                <p:nvPr/>
              </p:nvSpPr>
              <p:spPr>
                <a:xfrm>
                  <a:off x="1748790" y="4598020"/>
                  <a:ext cx="5383530" cy="98321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dirty="0"/>
                    <a:t>Resonance-averaged formal charge on oxygens = </a:t>
                  </a:r>
                  <a14:m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a14:m>
                  <a:r>
                    <a:rPr lang="en-US" sz="2400" dirty="0"/>
                    <a:t> </a:t>
                  </a: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8D89734C-7E3D-414A-9DA1-BA9830D02AD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48790" y="4598020"/>
                  <a:ext cx="5383530" cy="983218"/>
                </a:xfrm>
                <a:prstGeom prst="rect">
                  <a:avLst/>
                </a:prstGeom>
                <a:blipFill>
                  <a:blip r:embed="rId5"/>
                  <a:stretch>
                    <a:fillRect l="-1887" t="-5128" b="-512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0332074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3D8F45E-83D3-F940-AC0A-D3145AE1FD80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91671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000" b="1" dirty="0">
                <a:latin typeface="+mn-lt"/>
              </a:rPr>
              <a:t>Remaining tasks for today …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21AD91-01C9-BF4A-9559-8B92F1FED3D4}"/>
              </a:ext>
            </a:extLst>
          </p:cNvPr>
          <p:cNvSpPr txBox="1"/>
          <p:nvPr/>
        </p:nvSpPr>
        <p:spPr>
          <a:xfrm>
            <a:off x="1409218" y="1192721"/>
            <a:ext cx="750328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b="1" dirty="0"/>
              <a:t>Review of the 8−12 𝜇𝑚 atmospheric window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2400" dirty="0"/>
              <a:t>Ozone as a greenhouse gas (in the stratosphere)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2400" dirty="0">
                <a:latin typeface="+mn-lt"/>
              </a:rPr>
              <a:t>Photosynthesis</a:t>
            </a:r>
          </a:p>
        </p:txBody>
      </p:sp>
    </p:spTree>
    <p:extLst>
      <p:ext uri="{BB962C8B-B14F-4D97-AF65-F5344CB8AC3E}">
        <p14:creationId xmlns:p14="http://schemas.microsoft.com/office/powerpoint/2010/main" val="40738557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http://www.acs.org/content/acs/en/climatescience/energybalance/planetarytemperatures/_jcr_content/articleContent/columnbootstrap_3/column0/image.img.jpg/1374081628417.jpg">
            <a:extLst>
              <a:ext uri="{FF2B5EF4-FFF2-40B4-BE49-F238E27FC236}">
                <a16:creationId xmlns:a16="http://schemas.microsoft.com/office/drawing/2014/main" id="{65D87629-3EE3-BB4F-86D2-9A2E62949D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529" y="517267"/>
            <a:ext cx="6178770" cy="5073282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9E77CA0-FD0F-D146-94FC-73A837BE06A7}"/>
                  </a:ext>
                </a:extLst>
              </p:cNvPr>
              <p:cNvSpPr txBox="1"/>
              <p:nvPr/>
            </p:nvSpPr>
            <p:spPr>
              <a:xfrm>
                <a:off x="7335050" y="676663"/>
                <a:ext cx="3962400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Remember the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8−12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2400" dirty="0"/>
                  <a:t> atmospheric window? </a:t>
                </a:r>
              </a:p>
              <a:p>
                <a:endParaRPr lang="en-US" sz="2400" dirty="0"/>
              </a:p>
              <a:p>
                <a:r>
                  <a:rPr lang="en-US" sz="2400" dirty="0" err="1"/>
                  <a:t>Preindustrially</a:t>
                </a:r>
                <a:r>
                  <a:rPr lang="en-US" sz="2400" dirty="0"/>
                  <a:t>, it let 40 W/m</a:t>
                </a:r>
                <a:r>
                  <a:rPr lang="en-US" sz="2400" baseline="30000" dirty="0"/>
                  <a:t>2</a:t>
                </a:r>
                <a:r>
                  <a:rPr lang="en-US" sz="2400" dirty="0"/>
                  <a:t> through.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9E77CA0-FD0F-D146-94FC-73A837BE06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5050" y="676663"/>
                <a:ext cx="3962400" cy="1938992"/>
              </a:xfrm>
              <a:prstGeom prst="rect">
                <a:avLst/>
              </a:prstGeom>
              <a:blipFill>
                <a:blip r:embed="rId3"/>
                <a:stretch>
                  <a:fillRect l="-2236" t="-1961" b="-65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21EA458B-FF8F-0942-ABAB-1B844C5F4A59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91671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000" b="1" dirty="0">
                <a:latin typeface="+mn-lt"/>
              </a:rPr>
              <a:t>Focus on the 8−12 𝜇𝑚 atmospheric window</a:t>
            </a:r>
          </a:p>
        </p:txBody>
      </p:sp>
    </p:spTree>
    <p:extLst>
      <p:ext uri="{BB962C8B-B14F-4D97-AF65-F5344CB8AC3E}">
        <p14:creationId xmlns:p14="http://schemas.microsoft.com/office/powerpoint/2010/main" val="11649916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http://www.acs.org/content/acs/en/climatescience/energybalance/planetarytemperatures/_jcr_content/articleContent/columnbootstrap_3/column0/image.img.jpg/1374081628417.jpg">
            <a:extLst>
              <a:ext uri="{FF2B5EF4-FFF2-40B4-BE49-F238E27FC236}">
                <a16:creationId xmlns:a16="http://schemas.microsoft.com/office/drawing/2014/main" id="{65D87629-3EE3-BB4F-86D2-9A2E62949D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529" y="517267"/>
            <a:ext cx="6178770" cy="5073282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9E77CA0-FD0F-D146-94FC-73A837BE06A7}"/>
                  </a:ext>
                </a:extLst>
              </p:cNvPr>
              <p:cNvSpPr txBox="1"/>
              <p:nvPr/>
            </p:nvSpPr>
            <p:spPr>
              <a:xfrm>
                <a:off x="7335050" y="676663"/>
                <a:ext cx="3962400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Remember the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8−12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2400" dirty="0"/>
                  <a:t> atmospheric window? </a:t>
                </a:r>
              </a:p>
              <a:p>
                <a:endParaRPr lang="en-US" sz="2400" dirty="0"/>
              </a:p>
              <a:p>
                <a:r>
                  <a:rPr lang="en-US" sz="2400" dirty="0" err="1"/>
                  <a:t>Preindustrially</a:t>
                </a:r>
                <a:r>
                  <a:rPr lang="en-US" sz="2400" dirty="0"/>
                  <a:t>, it let 40 W/m</a:t>
                </a:r>
                <a:r>
                  <a:rPr lang="en-US" sz="2400" baseline="30000" dirty="0"/>
                  <a:t>2</a:t>
                </a:r>
                <a:r>
                  <a:rPr lang="en-US" sz="2400" dirty="0"/>
                  <a:t> through.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9E77CA0-FD0F-D146-94FC-73A837BE06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5050" y="676663"/>
                <a:ext cx="3962400" cy="1938992"/>
              </a:xfrm>
              <a:prstGeom prst="rect">
                <a:avLst/>
              </a:prstGeom>
              <a:blipFill>
                <a:blip r:embed="rId3"/>
                <a:stretch>
                  <a:fillRect l="-2236" t="-1961" b="-65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Donut 6">
            <a:extLst>
              <a:ext uri="{FF2B5EF4-FFF2-40B4-BE49-F238E27FC236}">
                <a16:creationId xmlns:a16="http://schemas.microsoft.com/office/drawing/2014/main" id="{0B53D968-777B-C64E-91E4-861A8CB43525}"/>
              </a:ext>
            </a:extLst>
          </p:cNvPr>
          <p:cNvSpPr/>
          <p:nvPr/>
        </p:nvSpPr>
        <p:spPr>
          <a:xfrm>
            <a:off x="5023412" y="1728496"/>
            <a:ext cx="625032" cy="605025"/>
          </a:xfrm>
          <a:prstGeom prst="donut">
            <a:avLst/>
          </a:prstGeom>
          <a:solidFill>
            <a:schemeClr val="accent1">
              <a:alpha val="5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BDD75EC-21C2-DA46-8727-9DCB4998BAE6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91671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000" b="1" dirty="0">
                <a:latin typeface="+mn-lt"/>
              </a:rPr>
              <a:t>Focus on the 8−12 𝜇𝑚 atmospheric window</a:t>
            </a:r>
          </a:p>
        </p:txBody>
      </p:sp>
    </p:spTree>
    <p:extLst>
      <p:ext uri="{BB962C8B-B14F-4D97-AF65-F5344CB8AC3E}">
        <p14:creationId xmlns:p14="http://schemas.microsoft.com/office/powerpoint/2010/main" val="15397954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http://www.acs.org/content/acs/en/climatescience/energybalance/planetarytemperatures/_jcr_content/articleContent/columnbootstrap_3/column0/image.img.jpg/1374081628417.jpg">
            <a:extLst>
              <a:ext uri="{FF2B5EF4-FFF2-40B4-BE49-F238E27FC236}">
                <a16:creationId xmlns:a16="http://schemas.microsoft.com/office/drawing/2014/main" id="{65D87629-3EE3-BB4F-86D2-9A2E62949D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529" y="517267"/>
            <a:ext cx="6178770" cy="5073282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9E77CA0-FD0F-D146-94FC-73A837BE06A7}"/>
                  </a:ext>
                </a:extLst>
              </p:cNvPr>
              <p:cNvSpPr txBox="1"/>
              <p:nvPr/>
            </p:nvSpPr>
            <p:spPr>
              <a:xfrm>
                <a:off x="7335050" y="676663"/>
                <a:ext cx="3962400" cy="3046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Remember the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8−12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2400" dirty="0"/>
                  <a:t> atmospheric window? </a:t>
                </a:r>
              </a:p>
              <a:p>
                <a:endParaRPr lang="en-US" sz="2400" dirty="0"/>
              </a:p>
              <a:p>
                <a:r>
                  <a:rPr lang="en-US" sz="2400" dirty="0" err="1"/>
                  <a:t>Preindustrially</a:t>
                </a:r>
                <a:r>
                  <a:rPr lang="en-US" sz="2400" dirty="0"/>
                  <a:t>, it let 40 W/m</a:t>
                </a:r>
                <a:r>
                  <a:rPr lang="en-US" sz="2400" baseline="30000" dirty="0"/>
                  <a:t>2</a:t>
                </a:r>
                <a:r>
                  <a:rPr lang="en-US" sz="2400" dirty="0"/>
                  <a:t> through.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Now less longwave from Earth gets through.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9E77CA0-FD0F-D146-94FC-73A837BE06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5050" y="676663"/>
                <a:ext cx="3962400" cy="3046988"/>
              </a:xfrm>
              <a:prstGeom prst="rect">
                <a:avLst/>
              </a:prstGeom>
              <a:blipFill>
                <a:blip r:embed="rId3"/>
                <a:stretch>
                  <a:fillRect l="-2236" t="-1245" r="-3195" b="-33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9D52E14F-3E94-FA45-B00F-DC8D19B330F4}"/>
              </a:ext>
            </a:extLst>
          </p:cNvPr>
          <p:cNvSpPr txBox="1"/>
          <p:nvPr/>
        </p:nvSpPr>
        <p:spPr>
          <a:xfrm rot="579950">
            <a:off x="5008955" y="1807488"/>
            <a:ext cx="406668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b="1" dirty="0"/>
              <a:t>36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6F26216-0234-DB41-A9C7-D28AE356655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91671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000" b="1" dirty="0">
                <a:latin typeface="+mn-lt"/>
              </a:rPr>
              <a:t>Focus on the 8−12 𝜇𝑚 atmospheric window</a:t>
            </a:r>
          </a:p>
        </p:txBody>
      </p:sp>
    </p:spTree>
    <p:extLst>
      <p:ext uri="{BB962C8B-B14F-4D97-AF65-F5344CB8AC3E}">
        <p14:creationId xmlns:p14="http://schemas.microsoft.com/office/powerpoint/2010/main" val="11248884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http://www.acs.org/content/acs/en/climatescience/energybalance/planetarytemperatures/_jcr_content/articleContent/columnbootstrap_3/column0/image.img.jpg/1374081628417.jpg">
            <a:extLst>
              <a:ext uri="{FF2B5EF4-FFF2-40B4-BE49-F238E27FC236}">
                <a16:creationId xmlns:a16="http://schemas.microsoft.com/office/drawing/2014/main" id="{65D87629-3EE3-BB4F-86D2-9A2E62949D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529" y="517267"/>
            <a:ext cx="6178770" cy="5073282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9E77CA0-FD0F-D146-94FC-73A837BE06A7}"/>
                  </a:ext>
                </a:extLst>
              </p:cNvPr>
              <p:cNvSpPr txBox="1"/>
              <p:nvPr/>
            </p:nvSpPr>
            <p:spPr>
              <a:xfrm>
                <a:off x="7335050" y="676663"/>
                <a:ext cx="3962400" cy="34163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Remember the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8−12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2400" dirty="0"/>
                  <a:t> atmospheric window? </a:t>
                </a:r>
              </a:p>
              <a:p>
                <a:endParaRPr lang="en-US" sz="2400" dirty="0"/>
              </a:p>
              <a:p>
                <a:r>
                  <a:rPr lang="en-US" sz="2400" dirty="0" err="1"/>
                  <a:t>Preindustrially</a:t>
                </a:r>
                <a:r>
                  <a:rPr lang="en-US" sz="2400" dirty="0"/>
                  <a:t>, it let 40 W/m</a:t>
                </a:r>
                <a:r>
                  <a:rPr lang="en-US" sz="2400" baseline="30000" dirty="0"/>
                  <a:t>2</a:t>
                </a:r>
                <a:r>
                  <a:rPr lang="en-US" sz="2400" dirty="0"/>
                  <a:t> through.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Now less longwave from Earth gets through. More gets absorbed by the atmosphere.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9E77CA0-FD0F-D146-94FC-73A837BE06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5050" y="676663"/>
                <a:ext cx="3962400" cy="3416320"/>
              </a:xfrm>
              <a:prstGeom prst="rect">
                <a:avLst/>
              </a:prstGeom>
              <a:blipFill>
                <a:blip r:embed="rId3"/>
                <a:stretch>
                  <a:fillRect l="-2236" t="-1111" r="-3195" b="-29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9D52E14F-3E94-FA45-B00F-DC8D19B330F4}"/>
              </a:ext>
            </a:extLst>
          </p:cNvPr>
          <p:cNvSpPr txBox="1"/>
          <p:nvPr/>
        </p:nvSpPr>
        <p:spPr>
          <a:xfrm rot="579950">
            <a:off x="5008955" y="1807488"/>
            <a:ext cx="406668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b="1" dirty="0"/>
              <a:t>36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D8D5631-3E45-7748-9816-DBBACA0152D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91671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000" b="1" dirty="0">
                <a:latin typeface="+mn-lt"/>
              </a:rPr>
              <a:t>Focus on the 8−12 𝜇𝑚 atmospheric window</a:t>
            </a:r>
          </a:p>
        </p:txBody>
      </p:sp>
    </p:spTree>
    <p:extLst>
      <p:ext uri="{BB962C8B-B14F-4D97-AF65-F5344CB8AC3E}">
        <p14:creationId xmlns:p14="http://schemas.microsoft.com/office/powerpoint/2010/main" val="30221919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http://www.acs.org/content/acs/en/climatescience/energybalance/planetarytemperatures/_jcr_content/articleContent/columnbootstrap_3/column0/image.img.jpg/1374081628417.jpg">
            <a:extLst>
              <a:ext uri="{FF2B5EF4-FFF2-40B4-BE49-F238E27FC236}">
                <a16:creationId xmlns:a16="http://schemas.microsoft.com/office/drawing/2014/main" id="{65D87629-3EE3-BB4F-86D2-9A2E62949D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529" y="517267"/>
            <a:ext cx="6178770" cy="5073282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9E77CA0-FD0F-D146-94FC-73A837BE06A7}"/>
                  </a:ext>
                </a:extLst>
              </p:cNvPr>
              <p:cNvSpPr txBox="1"/>
              <p:nvPr/>
            </p:nvSpPr>
            <p:spPr>
              <a:xfrm>
                <a:off x="7335050" y="676663"/>
                <a:ext cx="3962400" cy="34163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Remember the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8−12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2400" dirty="0"/>
                  <a:t> atmospheric window? </a:t>
                </a:r>
              </a:p>
              <a:p>
                <a:endParaRPr lang="en-US" sz="2400" dirty="0"/>
              </a:p>
              <a:p>
                <a:r>
                  <a:rPr lang="en-US" sz="2400" dirty="0" err="1"/>
                  <a:t>Preindustrially</a:t>
                </a:r>
                <a:r>
                  <a:rPr lang="en-US" sz="2400" dirty="0"/>
                  <a:t>, it let 40 W/m</a:t>
                </a:r>
                <a:r>
                  <a:rPr lang="en-US" sz="2400" baseline="30000" dirty="0"/>
                  <a:t>2</a:t>
                </a:r>
                <a:r>
                  <a:rPr lang="en-US" sz="2400" dirty="0"/>
                  <a:t> through.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Now less longwave from Earth gets through. More gets absorbed by the atmosphere.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9E77CA0-FD0F-D146-94FC-73A837BE06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5050" y="676663"/>
                <a:ext cx="3962400" cy="3416320"/>
              </a:xfrm>
              <a:prstGeom prst="rect">
                <a:avLst/>
              </a:prstGeom>
              <a:blipFill>
                <a:blip r:embed="rId3"/>
                <a:stretch>
                  <a:fillRect l="-2236" t="-1111" r="-3195" b="-29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FA511DB5-4BA4-8F43-BC73-41D0015A76B9}"/>
              </a:ext>
            </a:extLst>
          </p:cNvPr>
          <p:cNvSpPr txBox="1"/>
          <p:nvPr/>
        </p:nvSpPr>
        <p:spPr>
          <a:xfrm rot="474114">
            <a:off x="4103358" y="3698300"/>
            <a:ext cx="511635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b="1" dirty="0"/>
              <a:t>360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52E14F-3E94-FA45-B00F-DC8D19B330F4}"/>
              </a:ext>
            </a:extLst>
          </p:cNvPr>
          <p:cNvSpPr txBox="1"/>
          <p:nvPr/>
        </p:nvSpPr>
        <p:spPr>
          <a:xfrm rot="579950">
            <a:off x="5008955" y="1807488"/>
            <a:ext cx="406668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b="1" dirty="0"/>
              <a:t>36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CEDF4BA-C256-A14B-9364-2C2678B36C1A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91671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000" b="1" dirty="0">
                <a:latin typeface="+mn-lt"/>
              </a:rPr>
              <a:t>Focus on the 8−12 𝜇𝑚 atmospheric window</a:t>
            </a:r>
          </a:p>
        </p:txBody>
      </p:sp>
    </p:spTree>
    <p:extLst>
      <p:ext uri="{BB962C8B-B14F-4D97-AF65-F5344CB8AC3E}">
        <p14:creationId xmlns:p14="http://schemas.microsoft.com/office/powerpoint/2010/main" val="14443386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http://www.acs.org/content/acs/en/climatescience/energybalance/planetarytemperatures/_jcr_content/articleContent/columnbootstrap_3/column0/image.img.jpg/1374081628417.jpg">
            <a:extLst>
              <a:ext uri="{FF2B5EF4-FFF2-40B4-BE49-F238E27FC236}">
                <a16:creationId xmlns:a16="http://schemas.microsoft.com/office/drawing/2014/main" id="{65D87629-3EE3-BB4F-86D2-9A2E62949D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529" y="517267"/>
            <a:ext cx="6178770" cy="5073282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9E77CA0-FD0F-D146-94FC-73A837BE06A7}"/>
                  </a:ext>
                </a:extLst>
              </p:cNvPr>
              <p:cNvSpPr txBox="1"/>
              <p:nvPr/>
            </p:nvSpPr>
            <p:spPr>
              <a:xfrm>
                <a:off x="7335050" y="676663"/>
                <a:ext cx="3962400" cy="41549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Remember the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8−12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2400" dirty="0"/>
                  <a:t> atmospheric window? </a:t>
                </a:r>
              </a:p>
              <a:p>
                <a:endParaRPr lang="en-US" sz="2400" dirty="0"/>
              </a:p>
              <a:p>
                <a:r>
                  <a:rPr lang="en-US" sz="2400" dirty="0" err="1"/>
                  <a:t>Preindustrially</a:t>
                </a:r>
                <a:r>
                  <a:rPr lang="en-US" sz="2400" dirty="0"/>
                  <a:t>, it let 40 W/m</a:t>
                </a:r>
                <a:r>
                  <a:rPr lang="en-US" sz="2400" baseline="30000" dirty="0"/>
                  <a:t>2</a:t>
                </a:r>
                <a:r>
                  <a:rPr lang="en-US" sz="2400" dirty="0"/>
                  <a:t> through.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Now less longwave from Earth gets through. More gets absorbed by the atmosphere.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Atmosphere heats up.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9E77CA0-FD0F-D146-94FC-73A837BE06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5050" y="676663"/>
                <a:ext cx="3962400" cy="4154984"/>
              </a:xfrm>
              <a:prstGeom prst="rect">
                <a:avLst/>
              </a:prstGeom>
              <a:blipFill>
                <a:blip r:embed="rId3"/>
                <a:stretch>
                  <a:fillRect l="-2236" t="-915" r="-3195" b="-21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FA511DB5-4BA4-8F43-BC73-41D0015A76B9}"/>
              </a:ext>
            </a:extLst>
          </p:cNvPr>
          <p:cNvSpPr txBox="1"/>
          <p:nvPr/>
        </p:nvSpPr>
        <p:spPr>
          <a:xfrm rot="474114">
            <a:off x="4103358" y="3698300"/>
            <a:ext cx="511635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b="1" dirty="0"/>
              <a:t>360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52E14F-3E94-FA45-B00F-DC8D19B330F4}"/>
              </a:ext>
            </a:extLst>
          </p:cNvPr>
          <p:cNvSpPr txBox="1"/>
          <p:nvPr/>
        </p:nvSpPr>
        <p:spPr>
          <a:xfrm rot="579950">
            <a:off x="5008955" y="1807488"/>
            <a:ext cx="406668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b="1" dirty="0"/>
              <a:t>36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B486463-3EE8-8F43-A45C-DD88667E9C94}"/>
              </a:ext>
            </a:extLst>
          </p:cNvPr>
          <p:cNvSpPr/>
          <p:nvPr/>
        </p:nvSpPr>
        <p:spPr>
          <a:xfrm>
            <a:off x="3854370" y="2257063"/>
            <a:ext cx="2428597" cy="682906"/>
          </a:xfrm>
          <a:prstGeom prst="roundRect">
            <a:avLst/>
          </a:prstGeom>
          <a:solidFill>
            <a:srgbClr val="FF0000">
              <a:alpha val="35000"/>
            </a:srgb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4C837A7-A57D-7B4A-8923-018612CE85B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91671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000" b="1" dirty="0">
                <a:latin typeface="+mn-lt"/>
              </a:rPr>
              <a:t>Focus on the 8−12 𝜇𝑚 atmospheric window</a:t>
            </a:r>
          </a:p>
        </p:txBody>
      </p:sp>
    </p:spTree>
    <p:extLst>
      <p:ext uri="{BB962C8B-B14F-4D97-AF65-F5344CB8AC3E}">
        <p14:creationId xmlns:p14="http://schemas.microsoft.com/office/powerpoint/2010/main" val="25362032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11608903" cy="758525"/>
          </a:xfrm>
          <a:noFill/>
        </p:spPr>
        <p:txBody>
          <a:bodyPr>
            <a:noAutofit/>
          </a:bodyPr>
          <a:lstStyle/>
          <a:p>
            <a:r>
              <a:rPr lang="en-US" sz="3000" b="1" dirty="0">
                <a:latin typeface="+mn-lt"/>
              </a:rPr>
              <a:t>Practice … can you draw two other (equivalent) resonance forms? </a:t>
            </a:r>
            <a:endParaRPr lang="en-US" sz="3000" b="1" i="1" dirty="0">
              <a:latin typeface="+mn-lt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1DDAABC-6938-5B45-911A-0AB9B720C8CF}"/>
              </a:ext>
            </a:extLst>
          </p:cNvPr>
          <p:cNvGrpSpPr/>
          <p:nvPr/>
        </p:nvGrpSpPr>
        <p:grpSpPr>
          <a:xfrm rot="2446845">
            <a:off x="8572393" y="7406340"/>
            <a:ext cx="142427" cy="152401"/>
            <a:chOff x="4785756" y="2861953"/>
            <a:chExt cx="142427" cy="152401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59145FC5-C8A3-A140-A540-448CF0A5B863}"/>
                </a:ext>
              </a:extLst>
            </p:cNvPr>
            <p:cNvSpPr/>
            <p:nvPr/>
          </p:nvSpPr>
          <p:spPr>
            <a:xfrm>
              <a:off x="4785756" y="2861953"/>
              <a:ext cx="73152" cy="7125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4A718B5C-0F9B-884D-AA40-A00D06B5B857}"/>
                </a:ext>
              </a:extLst>
            </p:cNvPr>
            <p:cNvSpPr/>
            <p:nvPr/>
          </p:nvSpPr>
          <p:spPr>
            <a:xfrm>
              <a:off x="4855031" y="2943102"/>
              <a:ext cx="73152" cy="7125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122" name="Picture 2">
            <a:extLst>
              <a:ext uri="{FF2B5EF4-FFF2-40B4-BE49-F238E27FC236}">
                <a16:creationId xmlns:a16="http://schemas.microsoft.com/office/drawing/2014/main" id="{A302D981-D8CA-874B-9563-1DFA4330DF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89998"/>
            <a:ext cx="12192000" cy="321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62752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http://www.acs.org/content/acs/en/climatescience/energybalance/planetarytemperatures/_jcr_content/articleContent/columnbootstrap_3/column0/image.img.jpg/1374081628417.jpg">
            <a:extLst>
              <a:ext uri="{FF2B5EF4-FFF2-40B4-BE49-F238E27FC236}">
                <a16:creationId xmlns:a16="http://schemas.microsoft.com/office/drawing/2014/main" id="{65D87629-3EE3-BB4F-86D2-9A2E62949D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529" y="517267"/>
            <a:ext cx="6178770" cy="5073282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9E77CA0-FD0F-D146-94FC-73A837BE06A7}"/>
                  </a:ext>
                </a:extLst>
              </p:cNvPr>
              <p:cNvSpPr txBox="1"/>
              <p:nvPr/>
            </p:nvSpPr>
            <p:spPr>
              <a:xfrm>
                <a:off x="7335050" y="676663"/>
                <a:ext cx="4133936" cy="48936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Remember the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8−12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2400" dirty="0"/>
                  <a:t> atmospheric window? </a:t>
                </a:r>
              </a:p>
              <a:p>
                <a:endParaRPr lang="en-US" sz="2400" dirty="0"/>
              </a:p>
              <a:p>
                <a:r>
                  <a:rPr lang="en-US" sz="2400" dirty="0" err="1"/>
                  <a:t>Preindustrially</a:t>
                </a:r>
                <a:r>
                  <a:rPr lang="en-US" sz="2400" dirty="0"/>
                  <a:t>, it let 40 W/m</a:t>
                </a:r>
                <a:r>
                  <a:rPr lang="en-US" sz="2400" baseline="30000" dirty="0"/>
                  <a:t>2</a:t>
                </a:r>
                <a:r>
                  <a:rPr lang="en-US" sz="2400" dirty="0"/>
                  <a:t> through.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Now less longwave from Earth gets through. More gets absorbed by the atmosphere.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Atmosphere heats up.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More longwave back radiation.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9E77CA0-FD0F-D146-94FC-73A837BE06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5050" y="676663"/>
                <a:ext cx="4133936" cy="4893647"/>
              </a:xfrm>
              <a:prstGeom prst="rect">
                <a:avLst/>
              </a:prstGeom>
              <a:blipFill>
                <a:blip r:embed="rId3"/>
                <a:stretch>
                  <a:fillRect l="-2147" t="-777" b="-1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FA511DB5-4BA4-8F43-BC73-41D0015A76B9}"/>
              </a:ext>
            </a:extLst>
          </p:cNvPr>
          <p:cNvSpPr txBox="1"/>
          <p:nvPr/>
        </p:nvSpPr>
        <p:spPr>
          <a:xfrm rot="474114">
            <a:off x="4103358" y="3698300"/>
            <a:ext cx="511635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b="1" dirty="0"/>
              <a:t>360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52E14F-3E94-FA45-B00F-DC8D19B330F4}"/>
              </a:ext>
            </a:extLst>
          </p:cNvPr>
          <p:cNvSpPr txBox="1"/>
          <p:nvPr/>
        </p:nvSpPr>
        <p:spPr>
          <a:xfrm rot="579950">
            <a:off x="5008955" y="1807488"/>
            <a:ext cx="406668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b="1" dirty="0"/>
              <a:t>36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B486463-3EE8-8F43-A45C-DD88667E9C94}"/>
              </a:ext>
            </a:extLst>
          </p:cNvPr>
          <p:cNvSpPr/>
          <p:nvPr/>
        </p:nvSpPr>
        <p:spPr>
          <a:xfrm>
            <a:off x="3854370" y="2257063"/>
            <a:ext cx="2428597" cy="682906"/>
          </a:xfrm>
          <a:prstGeom prst="roundRect">
            <a:avLst/>
          </a:prstGeom>
          <a:solidFill>
            <a:srgbClr val="FF0000">
              <a:alpha val="35000"/>
            </a:srgb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own Arrow 2">
            <a:extLst>
              <a:ext uri="{FF2B5EF4-FFF2-40B4-BE49-F238E27FC236}">
                <a16:creationId xmlns:a16="http://schemas.microsoft.com/office/drawing/2014/main" id="{87CFC13B-2EEC-634F-9A11-70394D81D290}"/>
              </a:ext>
            </a:extLst>
          </p:cNvPr>
          <p:cNvSpPr/>
          <p:nvPr/>
        </p:nvSpPr>
        <p:spPr>
          <a:xfrm rot="605198">
            <a:off x="5405724" y="3110067"/>
            <a:ext cx="268387" cy="539573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9FCD92F-7431-BE4F-B53B-652601B6CF03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91671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000" b="1" dirty="0">
                <a:latin typeface="+mn-lt"/>
              </a:rPr>
              <a:t>Focus on the 8−12 𝜇𝑚 atmospheric window</a:t>
            </a:r>
          </a:p>
        </p:txBody>
      </p:sp>
    </p:spTree>
    <p:extLst>
      <p:ext uri="{BB962C8B-B14F-4D97-AF65-F5344CB8AC3E}">
        <p14:creationId xmlns:p14="http://schemas.microsoft.com/office/powerpoint/2010/main" val="35002846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http://www.acs.org/content/acs/en/climatescience/energybalance/planetarytemperatures/_jcr_content/articleContent/columnbootstrap_3/column0/image.img.jpg/1374081628417.jpg">
            <a:extLst>
              <a:ext uri="{FF2B5EF4-FFF2-40B4-BE49-F238E27FC236}">
                <a16:creationId xmlns:a16="http://schemas.microsoft.com/office/drawing/2014/main" id="{65D87629-3EE3-BB4F-86D2-9A2E62949D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529" y="517267"/>
            <a:ext cx="6178770" cy="5073282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A511DB5-4BA4-8F43-BC73-41D0015A76B9}"/>
              </a:ext>
            </a:extLst>
          </p:cNvPr>
          <p:cNvSpPr txBox="1"/>
          <p:nvPr/>
        </p:nvSpPr>
        <p:spPr>
          <a:xfrm rot="474114">
            <a:off x="4103358" y="3698300"/>
            <a:ext cx="511635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b="1" dirty="0"/>
              <a:t>360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52E14F-3E94-FA45-B00F-DC8D19B330F4}"/>
              </a:ext>
            </a:extLst>
          </p:cNvPr>
          <p:cNvSpPr txBox="1"/>
          <p:nvPr/>
        </p:nvSpPr>
        <p:spPr>
          <a:xfrm rot="579950">
            <a:off x="5008955" y="1807488"/>
            <a:ext cx="406668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b="1" dirty="0"/>
              <a:t>36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B486463-3EE8-8F43-A45C-DD88667E9C94}"/>
              </a:ext>
            </a:extLst>
          </p:cNvPr>
          <p:cNvSpPr/>
          <p:nvPr/>
        </p:nvSpPr>
        <p:spPr>
          <a:xfrm>
            <a:off x="3854370" y="2257063"/>
            <a:ext cx="2428597" cy="682906"/>
          </a:xfrm>
          <a:prstGeom prst="roundRect">
            <a:avLst/>
          </a:prstGeom>
          <a:solidFill>
            <a:srgbClr val="FF0000">
              <a:alpha val="35000"/>
            </a:srgb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own Arrow 2">
            <a:extLst>
              <a:ext uri="{FF2B5EF4-FFF2-40B4-BE49-F238E27FC236}">
                <a16:creationId xmlns:a16="http://schemas.microsoft.com/office/drawing/2014/main" id="{87CFC13B-2EEC-634F-9A11-70394D81D290}"/>
              </a:ext>
            </a:extLst>
          </p:cNvPr>
          <p:cNvSpPr/>
          <p:nvPr/>
        </p:nvSpPr>
        <p:spPr>
          <a:xfrm rot="605198">
            <a:off x="5396503" y="3110245"/>
            <a:ext cx="279629" cy="643885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9832CA2-3404-1B4C-B362-869797792BCB}"/>
                  </a:ext>
                </a:extLst>
              </p:cNvPr>
              <p:cNvSpPr txBox="1"/>
              <p:nvPr/>
            </p:nvSpPr>
            <p:spPr>
              <a:xfrm>
                <a:off x="7335050" y="676663"/>
                <a:ext cx="4133936" cy="48936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Remember the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8−12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2400" dirty="0"/>
                  <a:t> atmospheric window? </a:t>
                </a:r>
              </a:p>
              <a:p>
                <a:endParaRPr lang="en-US" sz="2400" dirty="0"/>
              </a:p>
              <a:p>
                <a:r>
                  <a:rPr lang="en-US" sz="2400" dirty="0" err="1"/>
                  <a:t>Preindustrially</a:t>
                </a:r>
                <a:r>
                  <a:rPr lang="en-US" sz="2400" dirty="0"/>
                  <a:t>, it let 40 W/m</a:t>
                </a:r>
                <a:r>
                  <a:rPr lang="en-US" sz="2400" baseline="30000" dirty="0"/>
                  <a:t>2</a:t>
                </a:r>
                <a:r>
                  <a:rPr lang="en-US" sz="2400" dirty="0"/>
                  <a:t> through.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Now less longwave from Earth gets through. More gets absorbed by the atmosphere.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Atmosphere heats up.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More longwave back radiation.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9832CA2-3404-1B4C-B362-869797792B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5050" y="676663"/>
                <a:ext cx="4133936" cy="4893647"/>
              </a:xfrm>
              <a:prstGeom prst="rect">
                <a:avLst/>
              </a:prstGeom>
              <a:blipFill>
                <a:blip r:embed="rId3"/>
                <a:stretch>
                  <a:fillRect l="-2147" t="-777" b="-1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7B9DCE1A-CECC-2A44-9FED-04E71EE41B3A}"/>
              </a:ext>
            </a:extLst>
          </p:cNvPr>
          <p:cNvSpPr txBox="1"/>
          <p:nvPr/>
        </p:nvSpPr>
        <p:spPr>
          <a:xfrm>
            <a:off x="5708093" y="3579478"/>
            <a:ext cx="1155693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b="1" dirty="0"/>
              <a:t>+2.6 W/m</a:t>
            </a:r>
            <a:r>
              <a:rPr lang="en-US" sz="1600" b="1" baseline="30000" dirty="0"/>
              <a:t>2</a:t>
            </a:r>
            <a:endParaRPr lang="en-US" sz="1600" b="1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FA386E7-24BA-954C-982A-A8B8CF23BFEC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91671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000" b="1" dirty="0">
                <a:latin typeface="+mn-lt"/>
              </a:rPr>
              <a:t>Focus on the 8−12 𝜇𝑚 atmospheric window</a:t>
            </a:r>
          </a:p>
        </p:txBody>
      </p:sp>
    </p:spTree>
    <p:extLst>
      <p:ext uri="{BB962C8B-B14F-4D97-AF65-F5344CB8AC3E}">
        <p14:creationId xmlns:p14="http://schemas.microsoft.com/office/powerpoint/2010/main" val="14328234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http://www.acs.org/content/acs/en/climatescience/energybalance/planetarytemperatures/_jcr_content/articleContent/columnbootstrap_3/column0/image.img.jpg/1374081628417.jpg">
            <a:extLst>
              <a:ext uri="{FF2B5EF4-FFF2-40B4-BE49-F238E27FC236}">
                <a16:creationId xmlns:a16="http://schemas.microsoft.com/office/drawing/2014/main" id="{65D87629-3EE3-BB4F-86D2-9A2E62949D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529" y="517267"/>
            <a:ext cx="6178770" cy="5073282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A511DB5-4BA4-8F43-BC73-41D0015A76B9}"/>
              </a:ext>
            </a:extLst>
          </p:cNvPr>
          <p:cNvSpPr txBox="1"/>
          <p:nvPr/>
        </p:nvSpPr>
        <p:spPr>
          <a:xfrm rot="474114">
            <a:off x="4103358" y="3698300"/>
            <a:ext cx="511635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b="1" dirty="0"/>
              <a:t>360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52E14F-3E94-FA45-B00F-DC8D19B330F4}"/>
              </a:ext>
            </a:extLst>
          </p:cNvPr>
          <p:cNvSpPr txBox="1"/>
          <p:nvPr/>
        </p:nvSpPr>
        <p:spPr>
          <a:xfrm rot="579950">
            <a:off x="5008955" y="1807488"/>
            <a:ext cx="406668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b="1" dirty="0"/>
              <a:t>36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B486463-3EE8-8F43-A45C-DD88667E9C94}"/>
              </a:ext>
            </a:extLst>
          </p:cNvPr>
          <p:cNvSpPr/>
          <p:nvPr/>
        </p:nvSpPr>
        <p:spPr>
          <a:xfrm>
            <a:off x="3854370" y="2257063"/>
            <a:ext cx="2428597" cy="682906"/>
          </a:xfrm>
          <a:prstGeom prst="roundRect">
            <a:avLst/>
          </a:prstGeom>
          <a:solidFill>
            <a:srgbClr val="FF0000">
              <a:alpha val="35000"/>
            </a:srgb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own Arrow 2">
            <a:extLst>
              <a:ext uri="{FF2B5EF4-FFF2-40B4-BE49-F238E27FC236}">
                <a16:creationId xmlns:a16="http://schemas.microsoft.com/office/drawing/2014/main" id="{87CFC13B-2EEC-634F-9A11-70394D81D290}"/>
              </a:ext>
            </a:extLst>
          </p:cNvPr>
          <p:cNvSpPr/>
          <p:nvPr/>
        </p:nvSpPr>
        <p:spPr>
          <a:xfrm rot="605198">
            <a:off x="5396503" y="3110245"/>
            <a:ext cx="279629" cy="643885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9832CA2-3404-1B4C-B362-869797792BCB}"/>
                  </a:ext>
                </a:extLst>
              </p:cNvPr>
              <p:cNvSpPr txBox="1"/>
              <p:nvPr/>
            </p:nvSpPr>
            <p:spPr>
              <a:xfrm>
                <a:off x="7335050" y="676663"/>
                <a:ext cx="4133936" cy="56323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Remember the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8−12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2400" dirty="0"/>
                  <a:t> atmospheric window? </a:t>
                </a:r>
              </a:p>
              <a:p>
                <a:endParaRPr lang="en-US" sz="2400" dirty="0"/>
              </a:p>
              <a:p>
                <a:r>
                  <a:rPr lang="en-US" sz="2400" dirty="0" err="1"/>
                  <a:t>Preindustrially</a:t>
                </a:r>
                <a:r>
                  <a:rPr lang="en-US" sz="2400" dirty="0"/>
                  <a:t>, it let 40 W/m</a:t>
                </a:r>
                <a:r>
                  <a:rPr lang="en-US" sz="2400" baseline="30000" dirty="0"/>
                  <a:t>2</a:t>
                </a:r>
                <a:r>
                  <a:rPr lang="en-US" sz="2400" dirty="0"/>
                  <a:t> through.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Now less longwave from Earth gets through. More gets absorbed by the atmosphere.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Atmosphere heats up.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More longwave back radiation.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Warmer Earth surface.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9832CA2-3404-1B4C-B362-869797792B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5050" y="676663"/>
                <a:ext cx="4133936" cy="5632311"/>
              </a:xfrm>
              <a:prstGeom prst="rect">
                <a:avLst/>
              </a:prstGeom>
              <a:blipFill>
                <a:blip r:embed="rId3"/>
                <a:stretch>
                  <a:fillRect l="-2147" t="-676" b="-15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6D26EBF5-3815-694B-85CF-20E9E92FB519}"/>
              </a:ext>
            </a:extLst>
          </p:cNvPr>
          <p:cNvSpPr txBox="1"/>
          <p:nvPr/>
        </p:nvSpPr>
        <p:spPr>
          <a:xfrm>
            <a:off x="4754690" y="4836102"/>
            <a:ext cx="915198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b="1" dirty="0"/>
              <a:t>+1.2 </a:t>
            </a:r>
            <a:r>
              <a:rPr lang="en-US" sz="1600" b="1" baseline="30000" dirty="0" err="1"/>
              <a:t>o</a:t>
            </a:r>
            <a:r>
              <a:rPr lang="en-US" sz="1600" b="1" dirty="0" err="1"/>
              <a:t>C</a:t>
            </a:r>
            <a:endParaRPr lang="en-US" sz="16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B9DCE1A-CECC-2A44-9FED-04E71EE41B3A}"/>
              </a:ext>
            </a:extLst>
          </p:cNvPr>
          <p:cNvSpPr txBox="1"/>
          <p:nvPr/>
        </p:nvSpPr>
        <p:spPr>
          <a:xfrm>
            <a:off x="5708093" y="3579478"/>
            <a:ext cx="1155693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b="1" dirty="0"/>
              <a:t>+2.6 W/m</a:t>
            </a:r>
            <a:r>
              <a:rPr lang="en-US" sz="1600" b="1" baseline="30000" dirty="0"/>
              <a:t>2</a:t>
            </a:r>
            <a:endParaRPr lang="en-US" sz="1600" b="1" dirty="0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F63A8316-6F7F-5345-A9E3-2173AFBA2218}"/>
              </a:ext>
            </a:extLst>
          </p:cNvPr>
          <p:cNvSpPr/>
          <p:nvPr/>
        </p:nvSpPr>
        <p:spPr>
          <a:xfrm>
            <a:off x="3540391" y="4679765"/>
            <a:ext cx="2428597" cy="682906"/>
          </a:xfrm>
          <a:prstGeom prst="roundRect">
            <a:avLst/>
          </a:prstGeom>
          <a:solidFill>
            <a:srgbClr val="FF0000">
              <a:alpha val="35000"/>
            </a:srgb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6FCF510-38A2-FB47-AF75-AA73A2991F8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91671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000" b="1" dirty="0">
                <a:latin typeface="+mn-lt"/>
              </a:rPr>
              <a:t>Focus on the 8−12 𝜇𝑚 atmospheric window</a:t>
            </a:r>
          </a:p>
        </p:txBody>
      </p:sp>
    </p:spTree>
    <p:extLst>
      <p:ext uri="{BB962C8B-B14F-4D97-AF65-F5344CB8AC3E}">
        <p14:creationId xmlns:p14="http://schemas.microsoft.com/office/powerpoint/2010/main" val="12601074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591671"/>
          </a:xfrm>
          <a:noFill/>
        </p:spPr>
        <p:txBody>
          <a:bodyPr>
            <a:normAutofit/>
          </a:bodyPr>
          <a:lstStyle/>
          <a:p>
            <a:r>
              <a:rPr lang="en-US" sz="3000" b="1" dirty="0">
                <a:latin typeface="+mn-lt"/>
              </a:rPr>
              <a:t>8−12 𝜇𝑚 atmospheric window is a </a:t>
            </a:r>
            <a:r>
              <a:rPr lang="en-US" sz="3000" b="1" i="1" dirty="0">
                <a:latin typeface="+mn-lt"/>
              </a:rPr>
              <a:t>spectral</a:t>
            </a:r>
            <a:r>
              <a:rPr lang="en-US" sz="3000" b="1" dirty="0">
                <a:latin typeface="+mn-lt"/>
              </a:rPr>
              <a:t> window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0F1D1DA-845F-6542-B3E0-7CA0778BF0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0464" y="591671"/>
            <a:ext cx="5629048" cy="599701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5914B6A-C594-6F46-89C5-2A7D8F7E6F31}"/>
              </a:ext>
            </a:extLst>
          </p:cNvPr>
          <p:cNvSpPr txBox="1"/>
          <p:nvPr/>
        </p:nvSpPr>
        <p:spPr>
          <a:xfrm>
            <a:off x="7430947" y="1794737"/>
            <a:ext cx="44678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40 W/m</a:t>
            </a:r>
            <a:r>
              <a:rPr lang="en-US" sz="2400" baseline="30000" dirty="0"/>
              <a:t>2</a:t>
            </a:r>
            <a:endParaRPr lang="en-US" sz="2400" b="1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ECE4EA5-745C-AC45-B9A9-70DEB299EF95}"/>
              </a:ext>
            </a:extLst>
          </p:cNvPr>
          <p:cNvCxnSpPr/>
          <p:nvPr/>
        </p:nvCxnSpPr>
        <p:spPr>
          <a:xfrm flipH="1">
            <a:off x="5416951" y="2025570"/>
            <a:ext cx="1918099" cy="0"/>
          </a:xfrm>
          <a:prstGeom prst="straightConnector1">
            <a:avLst/>
          </a:prstGeom>
          <a:ln w="63500">
            <a:solidFill>
              <a:schemeClr val="tx1">
                <a:alpha val="54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Left-Right Arrow 11">
            <a:extLst>
              <a:ext uri="{FF2B5EF4-FFF2-40B4-BE49-F238E27FC236}">
                <a16:creationId xmlns:a16="http://schemas.microsoft.com/office/drawing/2014/main" id="{E24DD921-0FA8-944B-8A64-51A50745BF3F}"/>
              </a:ext>
            </a:extLst>
          </p:cNvPr>
          <p:cNvSpPr/>
          <p:nvPr/>
        </p:nvSpPr>
        <p:spPr>
          <a:xfrm>
            <a:off x="4965537" y="2374173"/>
            <a:ext cx="451414" cy="243069"/>
          </a:xfrm>
          <a:prstGeom prst="leftRightArrow">
            <a:avLst/>
          </a:prstGeom>
          <a:solidFill>
            <a:schemeClr val="tx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8DEB65-BF06-824B-9A2A-2E557283951B}"/>
              </a:ext>
            </a:extLst>
          </p:cNvPr>
          <p:cNvSpPr txBox="1"/>
          <p:nvPr/>
        </p:nvSpPr>
        <p:spPr>
          <a:xfrm>
            <a:off x="7604567" y="3194613"/>
            <a:ext cx="4294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What does that mean?</a:t>
            </a:r>
          </a:p>
        </p:txBody>
      </p:sp>
    </p:spTree>
    <p:extLst>
      <p:ext uri="{BB962C8B-B14F-4D97-AF65-F5344CB8AC3E}">
        <p14:creationId xmlns:p14="http://schemas.microsoft.com/office/powerpoint/2010/main" val="11250402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591671"/>
          </a:xfrm>
          <a:noFill/>
        </p:spPr>
        <p:txBody>
          <a:bodyPr>
            <a:normAutofit/>
          </a:bodyPr>
          <a:lstStyle/>
          <a:p>
            <a:r>
              <a:rPr lang="en-US" sz="3000" b="1" dirty="0">
                <a:latin typeface="+mn-lt"/>
              </a:rPr>
              <a:t>8−12 𝜇𝑚 atmospheric window is a </a:t>
            </a:r>
            <a:r>
              <a:rPr lang="en-US" sz="3000" b="1" i="1" dirty="0">
                <a:latin typeface="+mn-lt"/>
              </a:rPr>
              <a:t>spectral</a:t>
            </a:r>
            <a:r>
              <a:rPr lang="en-US" sz="3000" b="1" dirty="0">
                <a:latin typeface="+mn-lt"/>
              </a:rPr>
              <a:t> window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0F1D1DA-845F-6542-B3E0-7CA0778BF0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0464" y="591671"/>
            <a:ext cx="5629048" cy="599701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5914B6A-C594-6F46-89C5-2A7D8F7E6F31}"/>
              </a:ext>
            </a:extLst>
          </p:cNvPr>
          <p:cNvSpPr txBox="1"/>
          <p:nvPr/>
        </p:nvSpPr>
        <p:spPr>
          <a:xfrm>
            <a:off x="7430947" y="1794737"/>
            <a:ext cx="44678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40 W/m</a:t>
            </a:r>
            <a:r>
              <a:rPr lang="en-US" sz="2400" baseline="30000" dirty="0"/>
              <a:t>2</a:t>
            </a:r>
            <a:endParaRPr lang="en-US" sz="2400" b="1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ECE4EA5-745C-AC45-B9A9-70DEB299EF95}"/>
              </a:ext>
            </a:extLst>
          </p:cNvPr>
          <p:cNvCxnSpPr/>
          <p:nvPr/>
        </p:nvCxnSpPr>
        <p:spPr>
          <a:xfrm flipH="1">
            <a:off x="5416951" y="2025570"/>
            <a:ext cx="1918099" cy="0"/>
          </a:xfrm>
          <a:prstGeom prst="straightConnector1">
            <a:avLst/>
          </a:prstGeom>
          <a:ln w="63500">
            <a:solidFill>
              <a:schemeClr val="tx1">
                <a:alpha val="54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Left-Right Arrow 11">
            <a:extLst>
              <a:ext uri="{FF2B5EF4-FFF2-40B4-BE49-F238E27FC236}">
                <a16:creationId xmlns:a16="http://schemas.microsoft.com/office/drawing/2014/main" id="{E24DD921-0FA8-944B-8A64-51A50745BF3F}"/>
              </a:ext>
            </a:extLst>
          </p:cNvPr>
          <p:cNvSpPr/>
          <p:nvPr/>
        </p:nvSpPr>
        <p:spPr>
          <a:xfrm>
            <a:off x="4965537" y="2374173"/>
            <a:ext cx="451414" cy="243069"/>
          </a:xfrm>
          <a:prstGeom prst="leftRightArrow">
            <a:avLst/>
          </a:prstGeom>
          <a:solidFill>
            <a:schemeClr val="tx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185202-1953-2446-94EA-101F78EC3C10}"/>
              </a:ext>
            </a:extLst>
          </p:cNvPr>
          <p:cNvSpPr txBox="1"/>
          <p:nvPr/>
        </p:nvSpPr>
        <p:spPr>
          <a:xfrm>
            <a:off x="7604567" y="3194613"/>
            <a:ext cx="429420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What does that mean?</a:t>
            </a:r>
          </a:p>
          <a:p>
            <a:endParaRPr lang="en-US" sz="2400" dirty="0"/>
          </a:p>
          <a:p>
            <a:r>
              <a:rPr lang="en-US" sz="2400" dirty="0"/>
              <a:t>Longwave radiation emitted by Earth’s surface, in the range </a:t>
            </a:r>
            <a:r>
              <a:rPr lang="en-US" sz="2400" b="1" dirty="0"/>
              <a:t>8−12 𝜇𝑚,</a:t>
            </a:r>
            <a:r>
              <a:rPr lang="en-US" sz="2400" dirty="0"/>
              <a:t> gets a free pass out to space. All the rest gets absorbed by the atmosphere.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76F26B7-0B5B-274F-96FB-D3F6521CBF0A}"/>
              </a:ext>
            </a:extLst>
          </p:cNvPr>
          <p:cNvSpPr txBox="1"/>
          <p:nvPr/>
        </p:nvSpPr>
        <p:spPr>
          <a:xfrm>
            <a:off x="4813619" y="939288"/>
            <a:ext cx="3038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/>
              <a:t>8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868436C-A443-D64A-A1AD-0A5FD6B8B53E}"/>
              </a:ext>
            </a:extLst>
          </p:cNvPr>
          <p:cNvSpPr txBox="1"/>
          <p:nvPr/>
        </p:nvSpPr>
        <p:spPr>
          <a:xfrm>
            <a:off x="5276497" y="954799"/>
            <a:ext cx="4514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41654639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591671"/>
          </a:xfrm>
          <a:noFill/>
        </p:spPr>
        <p:txBody>
          <a:bodyPr>
            <a:normAutofit/>
          </a:bodyPr>
          <a:lstStyle/>
          <a:p>
            <a:r>
              <a:rPr lang="en-US" sz="3000" b="1" dirty="0">
                <a:latin typeface="+mn-lt"/>
              </a:rPr>
              <a:t>8−12 𝜇𝑚 atmospheric window is getting narrower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0F1D1DA-845F-6542-B3E0-7CA0778BF0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0464" y="591671"/>
            <a:ext cx="5629048" cy="599701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5914B6A-C594-6F46-89C5-2A7D8F7E6F31}"/>
              </a:ext>
            </a:extLst>
          </p:cNvPr>
          <p:cNvSpPr txBox="1"/>
          <p:nvPr/>
        </p:nvSpPr>
        <p:spPr>
          <a:xfrm>
            <a:off x="7430947" y="1794737"/>
            <a:ext cx="44678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40 W/m</a:t>
            </a:r>
            <a:r>
              <a:rPr lang="en-US" sz="2400" baseline="30000" dirty="0"/>
              <a:t>2</a:t>
            </a:r>
            <a:endParaRPr lang="en-US" sz="2400" b="1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ECE4EA5-745C-AC45-B9A9-70DEB299EF95}"/>
              </a:ext>
            </a:extLst>
          </p:cNvPr>
          <p:cNvCxnSpPr/>
          <p:nvPr/>
        </p:nvCxnSpPr>
        <p:spPr>
          <a:xfrm flipH="1">
            <a:off x="5416951" y="2025570"/>
            <a:ext cx="1918099" cy="0"/>
          </a:xfrm>
          <a:prstGeom prst="straightConnector1">
            <a:avLst/>
          </a:prstGeom>
          <a:ln w="63500">
            <a:solidFill>
              <a:schemeClr val="tx1">
                <a:alpha val="54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Left-Right Arrow 11">
            <a:extLst>
              <a:ext uri="{FF2B5EF4-FFF2-40B4-BE49-F238E27FC236}">
                <a16:creationId xmlns:a16="http://schemas.microsoft.com/office/drawing/2014/main" id="{E24DD921-0FA8-944B-8A64-51A50745BF3F}"/>
              </a:ext>
            </a:extLst>
          </p:cNvPr>
          <p:cNvSpPr/>
          <p:nvPr/>
        </p:nvSpPr>
        <p:spPr>
          <a:xfrm>
            <a:off x="4965537" y="2374173"/>
            <a:ext cx="451414" cy="243069"/>
          </a:xfrm>
          <a:prstGeom prst="leftRightArrow">
            <a:avLst/>
          </a:prstGeom>
          <a:solidFill>
            <a:schemeClr val="tx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185202-1953-2446-94EA-101F78EC3C10}"/>
              </a:ext>
            </a:extLst>
          </p:cNvPr>
          <p:cNvSpPr txBox="1"/>
          <p:nvPr/>
        </p:nvSpPr>
        <p:spPr>
          <a:xfrm>
            <a:off x="7604567" y="3194613"/>
            <a:ext cx="429420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What does that mean?</a:t>
            </a:r>
          </a:p>
          <a:p>
            <a:endParaRPr lang="en-US" sz="2400" dirty="0"/>
          </a:p>
          <a:p>
            <a:r>
              <a:rPr lang="en-US" sz="2400" dirty="0"/>
              <a:t>Longwave radiation emitted by Earth’s surface, in the range </a:t>
            </a:r>
            <a:r>
              <a:rPr lang="en-US" sz="2400" b="1" dirty="0"/>
              <a:t>8−12 𝜇𝑚,</a:t>
            </a:r>
            <a:r>
              <a:rPr lang="en-US" sz="2400" dirty="0"/>
              <a:t> gets a free pass out to space. All the rest gets absorbed by the atmosphere.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5963AA5-C8AA-854D-AE38-466360549F39}"/>
              </a:ext>
            </a:extLst>
          </p:cNvPr>
          <p:cNvGrpSpPr/>
          <p:nvPr/>
        </p:nvGrpSpPr>
        <p:grpSpPr>
          <a:xfrm>
            <a:off x="4813619" y="939288"/>
            <a:ext cx="914292" cy="384843"/>
            <a:chOff x="4813619" y="939288"/>
            <a:chExt cx="914292" cy="384843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76F26B7-0B5B-274F-96FB-D3F6521CBF0A}"/>
                </a:ext>
              </a:extLst>
            </p:cNvPr>
            <p:cNvSpPr txBox="1"/>
            <p:nvPr/>
          </p:nvSpPr>
          <p:spPr>
            <a:xfrm>
              <a:off x="4813619" y="939288"/>
              <a:ext cx="30383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b="1" dirty="0"/>
                <a:t>8</a:t>
              </a:r>
              <a:endParaRPr 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868436C-A443-D64A-A1AD-0A5FD6B8B53E}"/>
                </a:ext>
              </a:extLst>
            </p:cNvPr>
            <p:cNvSpPr txBox="1"/>
            <p:nvPr/>
          </p:nvSpPr>
          <p:spPr>
            <a:xfrm>
              <a:off x="5276497" y="954799"/>
              <a:ext cx="45141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12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021417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591671"/>
          </a:xfrm>
          <a:noFill/>
        </p:spPr>
        <p:txBody>
          <a:bodyPr>
            <a:normAutofit/>
          </a:bodyPr>
          <a:lstStyle/>
          <a:p>
            <a:r>
              <a:rPr lang="en-US" sz="3000" b="1" dirty="0">
                <a:latin typeface="+mn-lt"/>
              </a:rPr>
              <a:t>8−12 𝜇𝑚 atmospheric window is getting narrower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0F1D1DA-845F-6542-B3E0-7CA0778BF0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0464" y="591671"/>
            <a:ext cx="5629048" cy="599701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5914B6A-C594-6F46-89C5-2A7D8F7E6F31}"/>
              </a:ext>
            </a:extLst>
          </p:cNvPr>
          <p:cNvSpPr txBox="1"/>
          <p:nvPr/>
        </p:nvSpPr>
        <p:spPr>
          <a:xfrm>
            <a:off x="7430947" y="1794737"/>
            <a:ext cx="44678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36 W/m</a:t>
            </a:r>
            <a:r>
              <a:rPr lang="en-US" sz="2400" baseline="30000" dirty="0"/>
              <a:t>2</a:t>
            </a:r>
            <a:endParaRPr lang="en-US" sz="2400" b="1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ECE4EA5-745C-AC45-B9A9-70DEB299EF95}"/>
              </a:ext>
            </a:extLst>
          </p:cNvPr>
          <p:cNvCxnSpPr/>
          <p:nvPr/>
        </p:nvCxnSpPr>
        <p:spPr>
          <a:xfrm flipH="1">
            <a:off x="5416951" y="2025570"/>
            <a:ext cx="1918099" cy="0"/>
          </a:xfrm>
          <a:prstGeom prst="straightConnector1">
            <a:avLst/>
          </a:prstGeom>
          <a:ln w="63500">
            <a:solidFill>
              <a:schemeClr val="tx1">
                <a:alpha val="54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Left-Right Arrow 11">
            <a:extLst>
              <a:ext uri="{FF2B5EF4-FFF2-40B4-BE49-F238E27FC236}">
                <a16:creationId xmlns:a16="http://schemas.microsoft.com/office/drawing/2014/main" id="{E24DD921-0FA8-944B-8A64-51A50745BF3F}"/>
              </a:ext>
            </a:extLst>
          </p:cNvPr>
          <p:cNvSpPr/>
          <p:nvPr/>
        </p:nvSpPr>
        <p:spPr>
          <a:xfrm>
            <a:off x="5009079" y="2374173"/>
            <a:ext cx="356616" cy="243069"/>
          </a:xfrm>
          <a:prstGeom prst="leftRightArrow">
            <a:avLst/>
          </a:prstGeom>
          <a:solidFill>
            <a:schemeClr val="tx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8D75DC-3A58-EC49-9C45-E95B346B3EBC}"/>
              </a:ext>
            </a:extLst>
          </p:cNvPr>
          <p:cNvSpPr txBox="1"/>
          <p:nvPr/>
        </p:nvSpPr>
        <p:spPr>
          <a:xfrm>
            <a:off x="7604567" y="3194613"/>
            <a:ext cx="429420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What does that mean?</a:t>
            </a:r>
          </a:p>
          <a:p>
            <a:endParaRPr lang="en-US" sz="2400" dirty="0"/>
          </a:p>
          <a:p>
            <a:r>
              <a:rPr lang="en-US" sz="2400" dirty="0"/>
              <a:t>Longwave radiation emitted by Earth’s surface, in the range </a:t>
            </a:r>
            <a:r>
              <a:rPr lang="en-US" sz="2400" b="1" dirty="0"/>
              <a:t>8−12 𝜇𝑚,</a:t>
            </a:r>
            <a:r>
              <a:rPr lang="en-US" sz="2400" dirty="0"/>
              <a:t> gets a free pass out to space. All the rest gets absorbed by the atmosphere.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C88796A-05A8-154E-AA5E-586A6E6CB7D4}"/>
              </a:ext>
            </a:extLst>
          </p:cNvPr>
          <p:cNvGrpSpPr/>
          <p:nvPr/>
        </p:nvGrpSpPr>
        <p:grpSpPr>
          <a:xfrm>
            <a:off x="4813619" y="939288"/>
            <a:ext cx="914292" cy="384843"/>
            <a:chOff x="4813619" y="939288"/>
            <a:chExt cx="914292" cy="384843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4956787-916D-3E45-A3B1-73BB2362C539}"/>
                </a:ext>
              </a:extLst>
            </p:cNvPr>
            <p:cNvSpPr txBox="1"/>
            <p:nvPr/>
          </p:nvSpPr>
          <p:spPr>
            <a:xfrm>
              <a:off x="4813619" y="939288"/>
              <a:ext cx="30383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b="1" dirty="0"/>
                <a:t>8</a:t>
              </a:r>
              <a:endParaRPr 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430974A-3C4B-654F-A946-D3C9C7E4E53C}"/>
                </a:ext>
              </a:extLst>
            </p:cNvPr>
            <p:cNvSpPr txBox="1"/>
            <p:nvPr/>
          </p:nvSpPr>
          <p:spPr>
            <a:xfrm>
              <a:off x="5276497" y="954799"/>
              <a:ext cx="45141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12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206989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591671"/>
          </a:xfrm>
          <a:noFill/>
        </p:spPr>
        <p:txBody>
          <a:bodyPr>
            <a:normAutofit/>
          </a:bodyPr>
          <a:lstStyle/>
          <a:p>
            <a:r>
              <a:rPr lang="en-US" sz="3000" b="1" dirty="0">
                <a:latin typeface="+mn-lt"/>
              </a:rPr>
              <a:t>Why is the 8−12 𝜇𝑚 atmospheric window getting more narrow?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0F1D1DA-845F-6542-B3E0-7CA0778BF0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0464" y="591671"/>
            <a:ext cx="5629048" cy="599701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5914B6A-C594-6F46-89C5-2A7D8F7E6F31}"/>
              </a:ext>
            </a:extLst>
          </p:cNvPr>
          <p:cNvSpPr txBox="1"/>
          <p:nvPr/>
        </p:nvSpPr>
        <p:spPr>
          <a:xfrm>
            <a:off x="7430946" y="1794737"/>
            <a:ext cx="466459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36 W/m</a:t>
            </a:r>
            <a:r>
              <a:rPr lang="en-US" sz="2400" baseline="30000" dirty="0"/>
              <a:t>2</a:t>
            </a:r>
            <a:endParaRPr lang="en-US" sz="2400" dirty="0"/>
          </a:p>
          <a:p>
            <a:endParaRPr lang="en-US" sz="2400" b="1" dirty="0"/>
          </a:p>
          <a:p>
            <a:r>
              <a:rPr lang="en-US" sz="2400" dirty="0"/>
              <a:t>We’re already seen that the </a:t>
            </a:r>
            <a:r>
              <a:rPr lang="en-US" sz="2400" dirty="0">
                <a:solidFill>
                  <a:srgbClr val="FF0000"/>
                </a:solidFill>
              </a:rPr>
              <a:t>narrowing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FF0000"/>
                </a:solidFill>
              </a:rPr>
              <a:t>on the</a:t>
            </a:r>
            <a:r>
              <a:rPr lang="en-US" sz="2400" b="1" dirty="0">
                <a:solidFill>
                  <a:srgbClr val="FF0000"/>
                </a:solidFill>
              </a:rPr>
              <a:t> 12 𝜇𝑚 </a:t>
            </a:r>
            <a:r>
              <a:rPr lang="en-US" sz="2400" dirty="0">
                <a:solidFill>
                  <a:srgbClr val="FF0000"/>
                </a:solidFill>
              </a:rPr>
              <a:t>side</a:t>
            </a:r>
            <a:r>
              <a:rPr lang="en-US" sz="2400" dirty="0"/>
              <a:t> is due to </a:t>
            </a:r>
            <a:r>
              <a:rPr lang="en-US" sz="2400" dirty="0">
                <a:solidFill>
                  <a:srgbClr val="FF0000"/>
                </a:solidFill>
              </a:rPr>
              <a:t>more CO</a:t>
            </a:r>
            <a:r>
              <a:rPr lang="en-US" sz="2400" baseline="-25000" dirty="0">
                <a:solidFill>
                  <a:srgbClr val="FF0000"/>
                </a:solidFill>
              </a:rPr>
              <a:t>2</a:t>
            </a:r>
            <a:r>
              <a:rPr lang="en-US" sz="2400" dirty="0"/>
              <a:t>.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ECE4EA5-745C-AC45-B9A9-70DEB299EF95}"/>
              </a:ext>
            </a:extLst>
          </p:cNvPr>
          <p:cNvCxnSpPr/>
          <p:nvPr/>
        </p:nvCxnSpPr>
        <p:spPr>
          <a:xfrm flipH="1">
            <a:off x="5416951" y="2025570"/>
            <a:ext cx="1918099" cy="0"/>
          </a:xfrm>
          <a:prstGeom prst="straightConnector1">
            <a:avLst/>
          </a:prstGeom>
          <a:ln w="63500">
            <a:solidFill>
              <a:schemeClr val="tx1">
                <a:alpha val="54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Left-Right Arrow 11">
            <a:extLst>
              <a:ext uri="{FF2B5EF4-FFF2-40B4-BE49-F238E27FC236}">
                <a16:creationId xmlns:a16="http://schemas.microsoft.com/office/drawing/2014/main" id="{E24DD921-0FA8-944B-8A64-51A50745BF3F}"/>
              </a:ext>
            </a:extLst>
          </p:cNvPr>
          <p:cNvSpPr/>
          <p:nvPr/>
        </p:nvSpPr>
        <p:spPr>
          <a:xfrm>
            <a:off x="5009079" y="2374173"/>
            <a:ext cx="356616" cy="243069"/>
          </a:xfrm>
          <a:prstGeom prst="leftRightArrow">
            <a:avLst/>
          </a:prstGeom>
          <a:solidFill>
            <a:schemeClr val="tx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BDFF28D-1538-E54B-9FED-266AFAF6B6F5}"/>
              </a:ext>
            </a:extLst>
          </p:cNvPr>
          <p:cNvGrpSpPr/>
          <p:nvPr/>
        </p:nvGrpSpPr>
        <p:grpSpPr>
          <a:xfrm>
            <a:off x="4813619" y="939288"/>
            <a:ext cx="914292" cy="384843"/>
            <a:chOff x="4813619" y="939288"/>
            <a:chExt cx="914292" cy="384843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5137771-52F3-7F40-854A-2D1DF41F3C30}"/>
                </a:ext>
              </a:extLst>
            </p:cNvPr>
            <p:cNvSpPr txBox="1"/>
            <p:nvPr/>
          </p:nvSpPr>
          <p:spPr>
            <a:xfrm>
              <a:off x="4813619" y="939288"/>
              <a:ext cx="30383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b="1" dirty="0"/>
                <a:t>8</a:t>
              </a:r>
              <a:endParaRPr 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D11981F-4EDA-EB4A-A4AC-9F22F190DD2C}"/>
                </a:ext>
              </a:extLst>
            </p:cNvPr>
            <p:cNvSpPr txBox="1"/>
            <p:nvPr/>
          </p:nvSpPr>
          <p:spPr>
            <a:xfrm>
              <a:off x="5276497" y="954799"/>
              <a:ext cx="45141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12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02423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591671"/>
          </a:xfrm>
          <a:noFill/>
        </p:spPr>
        <p:txBody>
          <a:bodyPr>
            <a:normAutofit/>
          </a:bodyPr>
          <a:lstStyle/>
          <a:p>
            <a:r>
              <a:rPr lang="en-US" sz="3000" b="1" dirty="0">
                <a:latin typeface="+mn-lt"/>
              </a:rPr>
              <a:t>Why is the 8−12 𝜇𝑚 atmospheric window getting more narrow?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0F1D1DA-845F-6542-B3E0-7CA0778BF0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0464" y="591671"/>
            <a:ext cx="5629048" cy="599701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5914B6A-C594-6F46-89C5-2A7D8F7E6F31}"/>
              </a:ext>
            </a:extLst>
          </p:cNvPr>
          <p:cNvSpPr txBox="1"/>
          <p:nvPr/>
        </p:nvSpPr>
        <p:spPr>
          <a:xfrm>
            <a:off x="7430946" y="1794737"/>
            <a:ext cx="466459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36 W/m</a:t>
            </a:r>
            <a:r>
              <a:rPr lang="en-US" sz="2400" baseline="30000" dirty="0"/>
              <a:t>2</a:t>
            </a:r>
            <a:endParaRPr lang="en-US" sz="2400" dirty="0"/>
          </a:p>
          <a:p>
            <a:endParaRPr lang="en-US" sz="2400" b="1" dirty="0"/>
          </a:p>
          <a:p>
            <a:r>
              <a:rPr lang="en-US" sz="2400" dirty="0"/>
              <a:t>We’re already seen that the </a:t>
            </a:r>
            <a:r>
              <a:rPr lang="en-US" sz="2400" dirty="0">
                <a:solidFill>
                  <a:srgbClr val="FF0000"/>
                </a:solidFill>
              </a:rPr>
              <a:t>narrowing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FF0000"/>
                </a:solidFill>
              </a:rPr>
              <a:t>on the</a:t>
            </a:r>
            <a:r>
              <a:rPr lang="en-US" sz="2400" b="1" dirty="0">
                <a:solidFill>
                  <a:srgbClr val="FF0000"/>
                </a:solidFill>
              </a:rPr>
              <a:t> 12 𝜇𝑚 </a:t>
            </a:r>
            <a:r>
              <a:rPr lang="en-US" sz="2400" dirty="0">
                <a:solidFill>
                  <a:srgbClr val="FF0000"/>
                </a:solidFill>
              </a:rPr>
              <a:t>side</a:t>
            </a:r>
            <a:r>
              <a:rPr lang="en-US" sz="2400" dirty="0"/>
              <a:t> is due to </a:t>
            </a:r>
            <a:r>
              <a:rPr lang="en-US" sz="2400" dirty="0">
                <a:solidFill>
                  <a:srgbClr val="FF0000"/>
                </a:solidFill>
              </a:rPr>
              <a:t>more CO</a:t>
            </a:r>
            <a:r>
              <a:rPr lang="en-US" sz="2400" baseline="-25000" dirty="0">
                <a:solidFill>
                  <a:srgbClr val="FF0000"/>
                </a:solidFill>
              </a:rPr>
              <a:t>2</a:t>
            </a:r>
            <a:r>
              <a:rPr lang="en-US" sz="2400" dirty="0"/>
              <a:t>.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ECE4EA5-745C-AC45-B9A9-70DEB299EF95}"/>
              </a:ext>
            </a:extLst>
          </p:cNvPr>
          <p:cNvCxnSpPr/>
          <p:nvPr/>
        </p:nvCxnSpPr>
        <p:spPr>
          <a:xfrm flipH="1">
            <a:off x="5416951" y="2025570"/>
            <a:ext cx="1918099" cy="0"/>
          </a:xfrm>
          <a:prstGeom prst="straightConnector1">
            <a:avLst/>
          </a:prstGeom>
          <a:ln w="63500">
            <a:solidFill>
              <a:schemeClr val="tx1">
                <a:alpha val="54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Left-Right Arrow 11">
            <a:extLst>
              <a:ext uri="{FF2B5EF4-FFF2-40B4-BE49-F238E27FC236}">
                <a16:creationId xmlns:a16="http://schemas.microsoft.com/office/drawing/2014/main" id="{E24DD921-0FA8-944B-8A64-51A50745BF3F}"/>
              </a:ext>
            </a:extLst>
          </p:cNvPr>
          <p:cNvSpPr/>
          <p:nvPr/>
        </p:nvSpPr>
        <p:spPr>
          <a:xfrm>
            <a:off x="5009079" y="2374173"/>
            <a:ext cx="356616" cy="243069"/>
          </a:xfrm>
          <a:prstGeom prst="leftRightArrow">
            <a:avLst/>
          </a:prstGeom>
          <a:solidFill>
            <a:schemeClr val="tx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CE93A073-4200-5840-AAAC-BDCD7F1B03FF}"/>
              </a:ext>
            </a:extLst>
          </p:cNvPr>
          <p:cNvSpPr/>
          <p:nvPr/>
        </p:nvSpPr>
        <p:spPr>
          <a:xfrm rot="10800000">
            <a:off x="5395729" y="4597079"/>
            <a:ext cx="127322" cy="231494"/>
          </a:xfrm>
          <a:prstGeom prst="rightArrow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BDFF28D-1538-E54B-9FED-266AFAF6B6F5}"/>
              </a:ext>
            </a:extLst>
          </p:cNvPr>
          <p:cNvGrpSpPr/>
          <p:nvPr/>
        </p:nvGrpSpPr>
        <p:grpSpPr>
          <a:xfrm>
            <a:off x="4813619" y="939288"/>
            <a:ext cx="914292" cy="384843"/>
            <a:chOff x="4813619" y="939288"/>
            <a:chExt cx="914292" cy="384843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5137771-52F3-7F40-854A-2D1DF41F3C30}"/>
                </a:ext>
              </a:extLst>
            </p:cNvPr>
            <p:cNvSpPr txBox="1"/>
            <p:nvPr/>
          </p:nvSpPr>
          <p:spPr>
            <a:xfrm>
              <a:off x="4813619" y="939288"/>
              <a:ext cx="30383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b="1" dirty="0"/>
                <a:t>8</a:t>
              </a:r>
              <a:endParaRPr 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D11981F-4EDA-EB4A-A4AC-9F22F190DD2C}"/>
                </a:ext>
              </a:extLst>
            </p:cNvPr>
            <p:cNvSpPr txBox="1"/>
            <p:nvPr/>
          </p:nvSpPr>
          <p:spPr>
            <a:xfrm>
              <a:off x="5276497" y="954799"/>
              <a:ext cx="45141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12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986175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591671"/>
          </a:xfrm>
          <a:noFill/>
        </p:spPr>
        <p:txBody>
          <a:bodyPr>
            <a:normAutofit/>
          </a:bodyPr>
          <a:lstStyle/>
          <a:p>
            <a:r>
              <a:rPr lang="en-US" sz="3000" b="1" dirty="0">
                <a:latin typeface="+mn-lt"/>
              </a:rPr>
              <a:t>Why is the 8−12 𝜇𝑚 atmospheric window getting more narrow?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0F1D1DA-845F-6542-B3E0-7CA0778BF0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0464" y="591671"/>
            <a:ext cx="5629048" cy="599701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5914B6A-C594-6F46-89C5-2A7D8F7E6F31}"/>
              </a:ext>
            </a:extLst>
          </p:cNvPr>
          <p:cNvSpPr txBox="1"/>
          <p:nvPr/>
        </p:nvSpPr>
        <p:spPr>
          <a:xfrm>
            <a:off x="7430946" y="1794737"/>
            <a:ext cx="466459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36 W/m</a:t>
            </a:r>
            <a:r>
              <a:rPr lang="en-US" sz="2400" baseline="30000" dirty="0"/>
              <a:t>2</a:t>
            </a:r>
            <a:endParaRPr lang="en-US" sz="2400" dirty="0"/>
          </a:p>
          <a:p>
            <a:endParaRPr lang="en-US" sz="2400" b="1" dirty="0"/>
          </a:p>
          <a:p>
            <a:r>
              <a:rPr lang="en-US" sz="2400" dirty="0"/>
              <a:t>We’re already seen that the </a:t>
            </a:r>
            <a:r>
              <a:rPr lang="en-US" sz="2400" dirty="0">
                <a:solidFill>
                  <a:srgbClr val="FF0000"/>
                </a:solidFill>
              </a:rPr>
              <a:t>narrowing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FF0000"/>
                </a:solidFill>
              </a:rPr>
              <a:t>on the</a:t>
            </a:r>
            <a:r>
              <a:rPr lang="en-US" sz="2400" b="1" dirty="0">
                <a:solidFill>
                  <a:srgbClr val="FF0000"/>
                </a:solidFill>
              </a:rPr>
              <a:t> 12 𝜇𝑚 </a:t>
            </a:r>
            <a:r>
              <a:rPr lang="en-US" sz="2400" dirty="0">
                <a:solidFill>
                  <a:srgbClr val="FF0000"/>
                </a:solidFill>
              </a:rPr>
              <a:t>side</a:t>
            </a:r>
            <a:r>
              <a:rPr lang="en-US" sz="2400" dirty="0"/>
              <a:t> is due to </a:t>
            </a:r>
            <a:r>
              <a:rPr lang="en-US" sz="2400" dirty="0">
                <a:solidFill>
                  <a:srgbClr val="FF0000"/>
                </a:solidFill>
              </a:rPr>
              <a:t>more CO</a:t>
            </a:r>
            <a:r>
              <a:rPr lang="en-US" sz="2400" baseline="-25000" dirty="0">
                <a:solidFill>
                  <a:srgbClr val="FF0000"/>
                </a:solidFill>
              </a:rPr>
              <a:t>2</a:t>
            </a:r>
            <a:r>
              <a:rPr lang="en-US" sz="2400" dirty="0"/>
              <a:t>.</a:t>
            </a:r>
          </a:p>
          <a:p>
            <a:endParaRPr lang="en-US" sz="2400" dirty="0"/>
          </a:p>
          <a:p>
            <a:r>
              <a:rPr lang="en-US" sz="2400" dirty="0"/>
              <a:t>As the atmosphere warms, it gets more humid, so there’s also </a:t>
            </a:r>
            <a:r>
              <a:rPr lang="en-US" sz="2400" dirty="0">
                <a:solidFill>
                  <a:srgbClr val="0070C0"/>
                </a:solidFill>
              </a:rPr>
              <a:t>narrowing on the </a:t>
            </a:r>
            <a:r>
              <a:rPr lang="en-US" sz="2400" b="1" dirty="0">
                <a:solidFill>
                  <a:srgbClr val="0070C0"/>
                </a:solidFill>
              </a:rPr>
              <a:t>8 𝜇𝑚 </a:t>
            </a:r>
            <a:r>
              <a:rPr lang="en-US" sz="2400" dirty="0">
                <a:solidFill>
                  <a:srgbClr val="0070C0"/>
                </a:solidFill>
              </a:rPr>
              <a:t>side </a:t>
            </a:r>
            <a:r>
              <a:rPr lang="en-US" sz="2400" dirty="0"/>
              <a:t>due to </a:t>
            </a:r>
            <a:r>
              <a:rPr lang="en-US" sz="2400" dirty="0">
                <a:solidFill>
                  <a:srgbClr val="0070C0"/>
                </a:solidFill>
              </a:rPr>
              <a:t>more H</a:t>
            </a:r>
            <a:r>
              <a:rPr lang="en-US" sz="2400" baseline="-25000" dirty="0">
                <a:solidFill>
                  <a:srgbClr val="0070C0"/>
                </a:solidFill>
              </a:rPr>
              <a:t>2</a:t>
            </a:r>
            <a:r>
              <a:rPr lang="en-US" sz="2400" dirty="0">
                <a:solidFill>
                  <a:srgbClr val="0070C0"/>
                </a:solidFill>
              </a:rPr>
              <a:t>O</a:t>
            </a:r>
            <a:r>
              <a:rPr lang="en-US" sz="2400" dirty="0"/>
              <a:t>.</a:t>
            </a:r>
            <a:endParaRPr lang="en-US" sz="2400" dirty="0">
              <a:solidFill>
                <a:srgbClr val="0070C0"/>
              </a:solidFill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ECE4EA5-745C-AC45-B9A9-70DEB299EF95}"/>
              </a:ext>
            </a:extLst>
          </p:cNvPr>
          <p:cNvCxnSpPr/>
          <p:nvPr/>
        </p:nvCxnSpPr>
        <p:spPr>
          <a:xfrm flipH="1">
            <a:off x="5416951" y="2025570"/>
            <a:ext cx="1918099" cy="0"/>
          </a:xfrm>
          <a:prstGeom prst="straightConnector1">
            <a:avLst/>
          </a:prstGeom>
          <a:ln w="63500">
            <a:solidFill>
              <a:schemeClr val="tx1">
                <a:alpha val="54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Left-Right Arrow 11">
            <a:extLst>
              <a:ext uri="{FF2B5EF4-FFF2-40B4-BE49-F238E27FC236}">
                <a16:creationId xmlns:a16="http://schemas.microsoft.com/office/drawing/2014/main" id="{E24DD921-0FA8-944B-8A64-51A50745BF3F}"/>
              </a:ext>
            </a:extLst>
          </p:cNvPr>
          <p:cNvSpPr/>
          <p:nvPr/>
        </p:nvSpPr>
        <p:spPr>
          <a:xfrm>
            <a:off x="5009079" y="2374173"/>
            <a:ext cx="356616" cy="243069"/>
          </a:xfrm>
          <a:prstGeom prst="leftRightArrow">
            <a:avLst/>
          </a:prstGeom>
          <a:solidFill>
            <a:schemeClr val="tx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CE93A073-4200-5840-AAAC-BDCD7F1B03FF}"/>
              </a:ext>
            </a:extLst>
          </p:cNvPr>
          <p:cNvSpPr/>
          <p:nvPr/>
        </p:nvSpPr>
        <p:spPr>
          <a:xfrm rot="10800000">
            <a:off x="5395729" y="4597079"/>
            <a:ext cx="127322" cy="231494"/>
          </a:xfrm>
          <a:prstGeom prst="rightArrow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C673984-4553-CB4E-B6CA-552BCEF20BF0}"/>
              </a:ext>
            </a:extLst>
          </p:cNvPr>
          <p:cNvGrpSpPr/>
          <p:nvPr/>
        </p:nvGrpSpPr>
        <p:grpSpPr>
          <a:xfrm>
            <a:off x="4813619" y="939288"/>
            <a:ext cx="914292" cy="384843"/>
            <a:chOff x="4813619" y="939288"/>
            <a:chExt cx="914292" cy="384843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DDFFD95-3C25-A641-9138-1E1F1B0467D8}"/>
                </a:ext>
              </a:extLst>
            </p:cNvPr>
            <p:cNvSpPr txBox="1"/>
            <p:nvPr/>
          </p:nvSpPr>
          <p:spPr>
            <a:xfrm>
              <a:off x="4813619" y="939288"/>
              <a:ext cx="30383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b="1" dirty="0"/>
                <a:t>8</a:t>
              </a:r>
              <a:endParaRPr 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574D99D-6479-624E-8BC8-E2BFB399DA05}"/>
                </a:ext>
              </a:extLst>
            </p:cNvPr>
            <p:cNvSpPr txBox="1"/>
            <p:nvPr/>
          </p:nvSpPr>
          <p:spPr>
            <a:xfrm>
              <a:off x="5276497" y="954799"/>
              <a:ext cx="45141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12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572785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11608903" cy="758525"/>
          </a:xfrm>
          <a:noFill/>
        </p:spPr>
        <p:txBody>
          <a:bodyPr>
            <a:noAutofit/>
          </a:bodyPr>
          <a:lstStyle/>
          <a:p>
            <a:r>
              <a:rPr lang="en-US" sz="3000" b="1" dirty="0">
                <a:latin typeface="+mn-lt"/>
              </a:rPr>
              <a:t>Practice … estimating resonance-averaged properties</a:t>
            </a:r>
            <a:endParaRPr lang="en-US" sz="3000" b="1" i="1" dirty="0">
              <a:latin typeface="+mn-lt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1DDAABC-6938-5B45-911A-0AB9B720C8CF}"/>
              </a:ext>
            </a:extLst>
          </p:cNvPr>
          <p:cNvGrpSpPr/>
          <p:nvPr/>
        </p:nvGrpSpPr>
        <p:grpSpPr>
          <a:xfrm rot="2446845">
            <a:off x="8572393" y="7406340"/>
            <a:ext cx="142427" cy="152401"/>
            <a:chOff x="4785756" y="2861953"/>
            <a:chExt cx="142427" cy="152401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59145FC5-C8A3-A140-A540-448CF0A5B863}"/>
                </a:ext>
              </a:extLst>
            </p:cNvPr>
            <p:cNvSpPr/>
            <p:nvPr/>
          </p:nvSpPr>
          <p:spPr>
            <a:xfrm>
              <a:off x="4785756" y="2861953"/>
              <a:ext cx="73152" cy="7125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4A718B5C-0F9B-884D-AA40-A00D06B5B857}"/>
                </a:ext>
              </a:extLst>
            </p:cNvPr>
            <p:cNvSpPr/>
            <p:nvPr/>
          </p:nvSpPr>
          <p:spPr>
            <a:xfrm>
              <a:off x="4855031" y="2943102"/>
              <a:ext cx="73152" cy="7125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78C46F19-A64C-644E-8C79-64365E15C101}"/>
              </a:ext>
            </a:extLst>
          </p:cNvPr>
          <p:cNvGrpSpPr>
            <a:grpSpLocks noChangeAspect="1"/>
          </p:cNvGrpSpPr>
          <p:nvPr/>
        </p:nvGrpSpPr>
        <p:grpSpPr>
          <a:xfrm>
            <a:off x="1964633" y="612152"/>
            <a:ext cx="7679635" cy="2304182"/>
            <a:chOff x="0" y="1703181"/>
            <a:chExt cx="12192000" cy="3658063"/>
          </a:xfrm>
        </p:grpSpPr>
        <p:pic>
          <p:nvPicPr>
            <p:cNvPr id="5122" name="Picture 2">
              <a:extLst>
                <a:ext uri="{FF2B5EF4-FFF2-40B4-BE49-F238E27FC236}">
                  <a16:creationId xmlns:a16="http://schemas.microsoft.com/office/drawing/2014/main" id="{A302D981-D8CA-874B-9563-1DFA4330DF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703181"/>
              <a:ext cx="12192000" cy="32115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3752950-DB92-3548-BFC5-71F91164278C}"/>
                </a:ext>
              </a:extLst>
            </p:cNvPr>
            <p:cNvSpPr txBox="1"/>
            <p:nvPr/>
          </p:nvSpPr>
          <p:spPr>
            <a:xfrm>
              <a:off x="1311965" y="4899579"/>
              <a:ext cx="1828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33%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27DE4A8-8698-1141-9AFD-672E4AC7603A}"/>
                </a:ext>
              </a:extLst>
            </p:cNvPr>
            <p:cNvSpPr txBox="1"/>
            <p:nvPr/>
          </p:nvSpPr>
          <p:spPr>
            <a:xfrm>
              <a:off x="5638800" y="4899578"/>
              <a:ext cx="1828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33%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D6DC9C06-731C-EF45-B8A0-0F4CED0D0C87}"/>
                </a:ext>
              </a:extLst>
            </p:cNvPr>
            <p:cNvSpPr txBox="1"/>
            <p:nvPr/>
          </p:nvSpPr>
          <p:spPr>
            <a:xfrm>
              <a:off x="9965635" y="4899577"/>
              <a:ext cx="1828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33%</a:t>
              </a:r>
            </a:p>
          </p:txBody>
        </p:sp>
      </p:grpSp>
      <p:pic>
        <p:nvPicPr>
          <p:cNvPr id="11266" name="Picture 2">
            <a:extLst>
              <a:ext uri="{FF2B5EF4-FFF2-40B4-BE49-F238E27FC236}">
                <a16:creationId xmlns:a16="http://schemas.microsoft.com/office/drawing/2014/main" id="{34D103AC-7F2D-2247-A9F1-698C7F207E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5246" y="3638950"/>
            <a:ext cx="4121508" cy="3079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rc 2">
            <a:extLst>
              <a:ext uri="{FF2B5EF4-FFF2-40B4-BE49-F238E27FC236}">
                <a16:creationId xmlns:a16="http://schemas.microsoft.com/office/drawing/2014/main" id="{3F36EF31-2869-A646-97E8-F31A38776323}"/>
              </a:ext>
            </a:extLst>
          </p:cNvPr>
          <p:cNvSpPr/>
          <p:nvPr/>
        </p:nvSpPr>
        <p:spPr>
          <a:xfrm>
            <a:off x="8809184" y="2116474"/>
            <a:ext cx="1053548" cy="3044952"/>
          </a:xfrm>
          <a:prstGeom prst="arc">
            <a:avLst>
              <a:gd name="adj1" fmla="val 16449444"/>
              <a:gd name="adj2" fmla="val 5419447"/>
            </a:avLst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9E8875-300E-1D46-9E0E-42FE4159CE2B}"/>
              </a:ext>
            </a:extLst>
          </p:cNvPr>
          <p:cNvSpPr txBox="1"/>
          <p:nvPr/>
        </p:nvSpPr>
        <p:spPr>
          <a:xfrm>
            <a:off x="10167094" y="3223451"/>
            <a:ext cx="19621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Combine all three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F4EFB02-1C17-6544-8034-1215085A31F1}"/>
              </a:ext>
            </a:extLst>
          </p:cNvPr>
          <p:cNvSpPr txBox="1"/>
          <p:nvPr/>
        </p:nvSpPr>
        <p:spPr>
          <a:xfrm>
            <a:off x="1784212" y="4439739"/>
            <a:ext cx="166964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B</a:t>
            </a:r>
            <a:r>
              <a:rPr lang="en-US" sz="2400" b="1" dirty="0">
                <a:latin typeface="+mn-lt"/>
              </a:rPr>
              <a:t>ond orders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8498836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591671"/>
          </a:xfrm>
          <a:noFill/>
        </p:spPr>
        <p:txBody>
          <a:bodyPr>
            <a:normAutofit/>
          </a:bodyPr>
          <a:lstStyle/>
          <a:p>
            <a:r>
              <a:rPr lang="en-US" sz="3000" b="1" dirty="0">
                <a:latin typeface="+mn-lt"/>
              </a:rPr>
              <a:t>Why is the 8−12 𝜇𝑚 atmospheric window getting more narrow?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0F1D1DA-845F-6542-B3E0-7CA0778BF0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0464" y="591671"/>
            <a:ext cx="5629048" cy="599701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5914B6A-C594-6F46-89C5-2A7D8F7E6F31}"/>
              </a:ext>
            </a:extLst>
          </p:cNvPr>
          <p:cNvSpPr txBox="1"/>
          <p:nvPr/>
        </p:nvSpPr>
        <p:spPr>
          <a:xfrm>
            <a:off x="7430946" y="1794737"/>
            <a:ext cx="466459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36 W/m</a:t>
            </a:r>
            <a:r>
              <a:rPr lang="en-US" sz="2400" baseline="30000" dirty="0"/>
              <a:t>2</a:t>
            </a:r>
            <a:endParaRPr lang="en-US" sz="2400" dirty="0"/>
          </a:p>
          <a:p>
            <a:endParaRPr lang="en-US" sz="2400" b="1" dirty="0"/>
          </a:p>
          <a:p>
            <a:r>
              <a:rPr lang="en-US" sz="2400" dirty="0"/>
              <a:t>We’re already seen that the </a:t>
            </a:r>
            <a:r>
              <a:rPr lang="en-US" sz="2400" dirty="0">
                <a:solidFill>
                  <a:srgbClr val="FF0000"/>
                </a:solidFill>
              </a:rPr>
              <a:t>narrowing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FF0000"/>
                </a:solidFill>
              </a:rPr>
              <a:t>on the</a:t>
            </a:r>
            <a:r>
              <a:rPr lang="en-US" sz="2400" b="1" dirty="0">
                <a:solidFill>
                  <a:srgbClr val="FF0000"/>
                </a:solidFill>
              </a:rPr>
              <a:t> 12 𝜇𝑚 </a:t>
            </a:r>
            <a:r>
              <a:rPr lang="en-US" sz="2400" dirty="0">
                <a:solidFill>
                  <a:srgbClr val="FF0000"/>
                </a:solidFill>
              </a:rPr>
              <a:t>side</a:t>
            </a:r>
            <a:r>
              <a:rPr lang="en-US" sz="2400" dirty="0"/>
              <a:t> is due to </a:t>
            </a:r>
            <a:r>
              <a:rPr lang="en-US" sz="2400" dirty="0">
                <a:solidFill>
                  <a:srgbClr val="FF0000"/>
                </a:solidFill>
              </a:rPr>
              <a:t>more CO</a:t>
            </a:r>
            <a:r>
              <a:rPr lang="en-US" sz="2400" baseline="-25000" dirty="0">
                <a:solidFill>
                  <a:srgbClr val="FF0000"/>
                </a:solidFill>
              </a:rPr>
              <a:t>2</a:t>
            </a:r>
            <a:r>
              <a:rPr lang="en-US" sz="2400" dirty="0"/>
              <a:t>.</a:t>
            </a:r>
          </a:p>
          <a:p>
            <a:endParaRPr lang="en-US" sz="2400" dirty="0"/>
          </a:p>
          <a:p>
            <a:r>
              <a:rPr lang="en-US" sz="2400" dirty="0"/>
              <a:t>As the atmosphere warms, it gets more humid, so there’s also </a:t>
            </a:r>
            <a:r>
              <a:rPr lang="en-US" sz="2400" dirty="0">
                <a:solidFill>
                  <a:srgbClr val="0070C0"/>
                </a:solidFill>
              </a:rPr>
              <a:t>narrowing on the </a:t>
            </a:r>
            <a:r>
              <a:rPr lang="en-US" sz="2400" b="1" dirty="0">
                <a:solidFill>
                  <a:srgbClr val="0070C0"/>
                </a:solidFill>
              </a:rPr>
              <a:t>8 𝜇𝑚 </a:t>
            </a:r>
            <a:r>
              <a:rPr lang="en-US" sz="2400" dirty="0">
                <a:solidFill>
                  <a:srgbClr val="0070C0"/>
                </a:solidFill>
              </a:rPr>
              <a:t>side </a:t>
            </a:r>
            <a:r>
              <a:rPr lang="en-US" sz="2400" dirty="0"/>
              <a:t>due to </a:t>
            </a:r>
            <a:r>
              <a:rPr lang="en-US" sz="2400" dirty="0">
                <a:solidFill>
                  <a:srgbClr val="0070C0"/>
                </a:solidFill>
              </a:rPr>
              <a:t>more H</a:t>
            </a:r>
            <a:r>
              <a:rPr lang="en-US" sz="2400" baseline="-25000" dirty="0">
                <a:solidFill>
                  <a:srgbClr val="0070C0"/>
                </a:solidFill>
              </a:rPr>
              <a:t>2</a:t>
            </a:r>
            <a:r>
              <a:rPr lang="en-US" sz="2400" dirty="0">
                <a:solidFill>
                  <a:srgbClr val="0070C0"/>
                </a:solidFill>
              </a:rPr>
              <a:t>O</a:t>
            </a:r>
            <a:r>
              <a:rPr lang="en-US" sz="2400" dirty="0"/>
              <a:t>.</a:t>
            </a:r>
            <a:endParaRPr lang="en-US" sz="2400" dirty="0">
              <a:solidFill>
                <a:srgbClr val="0070C0"/>
              </a:solidFill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ECE4EA5-745C-AC45-B9A9-70DEB299EF95}"/>
              </a:ext>
            </a:extLst>
          </p:cNvPr>
          <p:cNvCxnSpPr/>
          <p:nvPr/>
        </p:nvCxnSpPr>
        <p:spPr>
          <a:xfrm flipH="1">
            <a:off x="5416951" y="2025570"/>
            <a:ext cx="1918099" cy="0"/>
          </a:xfrm>
          <a:prstGeom prst="straightConnector1">
            <a:avLst/>
          </a:prstGeom>
          <a:ln w="63500">
            <a:solidFill>
              <a:schemeClr val="tx1">
                <a:alpha val="54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Left-Right Arrow 11">
            <a:extLst>
              <a:ext uri="{FF2B5EF4-FFF2-40B4-BE49-F238E27FC236}">
                <a16:creationId xmlns:a16="http://schemas.microsoft.com/office/drawing/2014/main" id="{E24DD921-0FA8-944B-8A64-51A50745BF3F}"/>
              </a:ext>
            </a:extLst>
          </p:cNvPr>
          <p:cNvSpPr/>
          <p:nvPr/>
        </p:nvSpPr>
        <p:spPr>
          <a:xfrm>
            <a:off x="5009079" y="2374173"/>
            <a:ext cx="356616" cy="243069"/>
          </a:xfrm>
          <a:prstGeom prst="leftRightArrow">
            <a:avLst/>
          </a:prstGeom>
          <a:solidFill>
            <a:schemeClr val="tx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64AEB049-C234-CB45-8D86-620EDC9182B7}"/>
              </a:ext>
            </a:extLst>
          </p:cNvPr>
          <p:cNvSpPr/>
          <p:nvPr/>
        </p:nvSpPr>
        <p:spPr>
          <a:xfrm>
            <a:off x="4791919" y="4305782"/>
            <a:ext cx="127322" cy="231494"/>
          </a:xfrm>
          <a:prstGeom prst="rightArrow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CE93A073-4200-5840-AAAC-BDCD7F1B03FF}"/>
              </a:ext>
            </a:extLst>
          </p:cNvPr>
          <p:cNvSpPr/>
          <p:nvPr/>
        </p:nvSpPr>
        <p:spPr>
          <a:xfrm rot="10800000">
            <a:off x="5395729" y="4597079"/>
            <a:ext cx="127322" cy="231494"/>
          </a:xfrm>
          <a:prstGeom prst="rightArrow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C673984-4553-CB4E-B6CA-552BCEF20BF0}"/>
              </a:ext>
            </a:extLst>
          </p:cNvPr>
          <p:cNvGrpSpPr/>
          <p:nvPr/>
        </p:nvGrpSpPr>
        <p:grpSpPr>
          <a:xfrm>
            <a:off x="4813619" y="939288"/>
            <a:ext cx="914292" cy="384843"/>
            <a:chOff x="4813619" y="939288"/>
            <a:chExt cx="914292" cy="384843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DDFFD95-3C25-A641-9138-1E1F1B0467D8}"/>
                </a:ext>
              </a:extLst>
            </p:cNvPr>
            <p:cNvSpPr txBox="1"/>
            <p:nvPr/>
          </p:nvSpPr>
          <p:spPr>
            <a:xfrm>
              <a:off x="4813619" y="939288"/>
              <a:ext cx="30383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b="1" dirty="0"/>
                <a:t>8</a:t>
              </a:r>
              <a:endParaRPr 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574D99D-6479-624E-8BC8-E2BFB399DA05}"/>
                </a:ext>
              </a:extLst>
            </p:cNvPr>
            <p:cNvSpPr txBox="1"/>
            <p:nvPr/>
          </p:nvSpPr>
          <p:spPr>
            <a:xfrm>
              <a:off x="5276497" y="954799"/>
              <a:ext cx="45141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12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719194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3D8F45E-83D3-F940-AC0A-D3145AE1FD80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91671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000" b="1" dirty="0">
                <a:latin typeface="+mn-lt"/>
              </a:rPr>
              <a:t>Remaining tasks for today …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21AD91-01C9-BF4A-9559-8B92F1FED3D4}"/>
              </a:ext>
            </a:extLst>
          </p:cNvPr>
          <p:cNvSpPr txBox="1"/>
          <p:nvPr/>
        </p:nvSpPr>
        <p:spPr>
          <a:xfrm>
            <a:off x="1409218" y="1192721"/>
            <a:ext cx="750328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dirty="0"/>
              <a:t>Review of the 8−12 𝜇𝑚 atmospheric window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2400" b="1" dirty="0"/>
              <a:t>Ozone as a greenhouse gas (in the stratosphere)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2400" dirty="0">
                <a:latin typeface="+mn-lt"/>
              </a:rPr>
              <a:t>Photosynthesis</a:t>
            </a:r>
          </a:p>
        </p:txBody>
      </p:sp>
    </p:spTree>
    <p:extLst>
      <p:ext uri="{BB962C8B-B14F-4D97-AF65-F5344CB8AC3E}">
        <p14:creationId xmlns:p14="http://schemas.microsoft.com/office/powerpoint/2010/main" val="25598553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591671"/>
          </a:xfrm>
          <a:noFill/>
        </p:spPr>
        <p:txBody>
          <a:bodyPr>
            <a:normAutofit fontScale="90000"/>
          </a:bodyPr>
          <a:lstStyle/>
          <a:p>
            <a:r>
              <a:rPr lang="en-US" sz="3000" b="1" dirty="0">
                <a:latin typeface="+mn-lt"/>
              </a:rPr>
              <a:t>There’s also that absorption in the middle of the 8−12 𝜇𝑚 atmospheric window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0F1D1DA-845F-6542-B3E0-7CA0778BF0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0464" y="591671"/>
            <a:ext cx="5629048" cy="5997015"/>
          </a:xfrm>
          <a:prstGeom prst="rect">
            <a:avLst/>
          </a:prstGeom>
        </p:spPr>
      </p:pic>
      <p:sp>
        <p:nvSpPr>
          <p:cNvPr id="4" name="Right Arrow 3">
            <a:extLst>
              <a:ext uri="{FF2B5EF4-FFF2-40B4-BE49-F238E27FC236}">
                <a16:creationId xmlns:a16="http://schemas.microsoft.com/office/drawing/2014/main" id="{64AEB049-C234-CB45-8D86-620EDC9182B7}"/>
              </a:ext>
            </a:extLst>
          </p:cNvPr>
          <p:cNvSpPr/>
          <p:nvPr/>
        </p:nvSpPr>
        <p:spPr>
          <a:xfrm>
            <a:off x="4791919" y="4305782"/>
            <a:ext cx="127322" cy="231494"/>
          </a:xfrm>
          <a:prstGeom prst="rightArrow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CE93A073-4200-5840-AAAC-BDCD7F1B03FF}"/>
              </a:ext>
            </a:extLst>
          </p:cNvPr>
          <p:cNvSpPr/>
          <p:nvPr/>
        </p:nvSpPr>
        <p:spPr>
          <a:xfrm rot="10800000">
            <a:off x="5395729" y="4597079"/>
            <a:ext cx="127322" cy="231494"/>
          </a:xfrm>
          <a:prstGeom prst="rightArrow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onut 10">
            <a:extLst>
              <a:ext uri="{FF2B5EF4-FFF2-40B4-BE49-F238E27FC236}">
                <a16:creationId xmlns:a16="http://schemas.microsoft.com/office/drawing/2014/main" id="{A3893285-9823-5B4B-A8AD-8AB6F5FB11BB}"/>
              </a:ext>
            </a:extLst>
          </p:cNvPr>
          <p:cNvSpPr/>
          <p:nvPr/>
        </p:nvSpPr>
        <p:spPr>
          <a:xfrm>
            <a:off x="4815067" y="3408328"/>
            <a:ext cx="601884" cy="796424"/>
          </a:xfrm>
          <a:prstGeom prst="donut">
            <a:avLst/>
          </a:prstGeom>
          <a:solidFill>
            <a:schemeClr val="accent1">
              <a:alpha val="5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Donut 12">
            <a:extLst>
              <a:ext uri="{FF2B5EF4-FFF2-40B4-BE49-F238E27FC236}">
                <a16:creationId xmlns:a16="http://schemas.microsoft.com/office/drawing/2014/main" id="{5F43797A-05B9-7742-A819-0C75969356FE}"/>
              </a:ext>
            </a:extLst>
          </p:cNvPr>
          <p:cNvSpPr/>
          <p:nvPr/>
        </p:nvSpPr>
        <p:spPr>
          <a:xfrm>
            <a:off x="4816996" y="4729770"/>
            <a:ext cx="601884" cy="796424"/>
          </a:xfrm>
          <a:prstGeom prst="donut">
            <a:avLst/>
          </a:prstGeom>
          <a:solidFill>
            <a:schemeClr val="accent1">
              <a:alpha val="5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49B35CA-2192-C141-9D53-A2FCFF8A4BFB}"/>
              </a:ext>
            </a:extLst>
          </p:cNvPr>
          <p:cNvGrpSpPr/>
          <p:nvPr/>
        </p:nvGrpSpPr>
        <p:grpSpPr>
          <a:xfrm>
            <a:off x="4813619" y="939288"/>
            <a:ext cx="914292" cy="384843"/>
            <a:chOff x="4813619" y="939288"/>
            <a:chExt cx="914292" cy="384843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59061E5-727D-7B4A-B98E-58F892CA2F02}"/>
                </a:ext>
              </a:extLst>
            </p:cNvPr>
            <p:cNvSpPr txBox="1"/>
            <p:nvPr/>
          </p:nvSpPr>
          <p:spPr>
            <a:xfrm>
              <a:off x="4813619" y="939288"/>
              <a:ext cx="30383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b="1" dirty="0"/>
                <a:t>8</a:t>
              </a:r>
              <a:endParaRPr 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D3BB31B-129B-2749-B42E-C4174731E55F}"/>
                </a:ext>
              </a:extLst>
            </p:cNvPr>
            <p:cNvSpPr txBox="1"/>
            <p:nvPr/>
          </p:nvSpPr>
          <p:spPr>
            <a:xfrm>
              <a:off x="5276497" y="954799"/>
              <a:ext cx="45141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12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312609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591671"/>
          </a:xfrm>
          <a:noFill/>
        </p:spPr>
        <p:txBody>
          <a:bodyPr>
            <a:normAutofit fontScale="90000"/>
          </a:bodyPr>
          <a:lstStyle/>
          <a:p>
            <a:r>
              <a:rPr lang="en-US" sz="3000" b="1" dirty="0">
                <a:latin typeface="+mn-lt"/>
              </a:rPr>
              <a:t>There’s also that absorption in the middle of the 8−12 𝜇𝑚 atmospheric window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0F1D1DA-845F-6542-B3E0-7CA0778BF0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0464" y="591671"/>
            <a:ext cx="5629048" cy="599701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5914B6A-C594-6F46-89C5-2A7D8F7E6F31}"/>
              </a:ext>
            </a:extLst>
          </p:cNvPr>
          <p:cNvSpPr txBox="1"/>
          <p:nvPr/>
        </p:nvSpPr>
        <p:spPr>
          <a:xfrm>
            <a:off x="7430946" y="1794737"/>
            <a:ext cx="46645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It’s due to ozone (O</a:t>
            </a:r>
            <a:r>
              <a:rPr lang="en-US" sz="2400" baseline="-25000" dirty="0"/>
              <a:t>3</a:t>
            </a:r>
            <a:r>
              <a:rPr lang="en-US" sz="2400" dirty="0"/>
              <a:t>) in the stratosphere.</a:t>
            </a:r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64AEB049-C234-CB45-8D86-620EDC9182B7}"/>
              </a:ext>
            </a:extLst>
          </p:cNvPr>
          <p:cNvSpPr/>
          <p:nvPr/>
        </p:nvSpPr>
        <p:spPr>
          <a:xfrm>
            <a:off x="4791919" y="4305782"/>
            <a:ext cx="127322" cy="231494"/>
          </a:xfrm>
          <a:prstGeom prst="rightArrow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CE93A073-4200-5840-AAAC-BDCD7F1B03FF}"/>
              </a:ext>
            </a:extLst>
          </p:cNvPr>
          <p:cNvSpPr/>
          <p:nvPr/>
        </p:nvSpPr>
        <p:spPr>
          <a:xfrm rot="10800000">
            <a:off x="5395729" y="4597079"/>
            <a:ext cx="127322" cy="231494"/>
          </a:xfrm>
          <a:prstGeom prst="rightArrow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onut 10">
            <a:extLst>
              <a:ext uri="{FF2B5EF4-FFF2-40B4-BE49-F238E27FC236}">
                <a16:creationId xmlns:a16="http://schemas.microsoft.com/office/drawing/2014/main" id="{A3893285-9823-5B4B-A8AD-8AB6F5FB11BB}"/>
              </a:ext>
            </a:extLst>
          </p:cNvPr>
          <p:cNvSpPr/>
          <p:nvPr/>
        </p:nvSpPr>
        <p:spPr>
          <a:xfrm>
            <a:off x="4815067" y="3408328"/>
            <a:ext cx="601884" cy="796424"/>
          </a:xfrm>
          <a:prstGeom prst="donut">
            <a:avLst/>
          </a:prstGeom>
          <a:solidFill>
            <a:schemeClr val="accent1">
              <a:alpha val="5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Donut 12">
            <a:extLst>
              <a:ext uri="{FF2B5EF4-FFF2-40B4-BE49-F238E27FC236}">
                <a16:creationId xmlns:a16="http://schemas.microsoft.com/office/drawing/2014/main" id="{5F43797A-05B9-7742-A819-0C75969356FE}"/>
              </a:ext>
            </a:extLst>
          </p:cNvPr>
          <p:cNvSpPr/>
          <p:nvPr/>
        </p:nvSpPr>
        <p:spPr>
          <a:xfrm>
            <a:off x="4816996" y="4729770"/>
            <a:ext cx="601884" cy="796424"/>
          </a:xfrm>
          <a:prstGeom prst="donut">
            <a:avLst/>
          </a:prstGeom>
          <a:solidFill>
            <a:schemeClr val="accent1">
              <a:alpha val="5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9AEF3EA-3226-1741-98CC-5C7C1ACF0F1A}"/>
              </a:ext>
            </a:extLst>
          </p:cNvPr>
          <p:cNvGrpSpPr/>
          <p:nvPr/>
        </p:nvGrpSpPr>
        <p:grpSpPr>
          <a:xfrm>
            <a:off x="4813619" y="939288"/>
            <a:ext cx="914292" cy="384843"/>
            <a:chOff x="4813619" y="939288"/>
            <a:chExt cx="914292" cy="384843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D4E64BA-4EC0-224C-A143-7EA303F5E6E5}"/>
                </a:ext>
              </a:extLst>
            </p:cNvPr>
            <p:cNvSpPr txBox="1"/>
            <p:nvPr/>
          </p:nvSpPr>
          <p:spPr>
            <a:xfrm>
              <a:off x="4813619" y="939288"/>
              <a:ext cx="30383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b="1" dirty="0"/>
                <a:t>8</a:t>
              </a:r>
              <a:endParaRPr 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68E83AC-C605-AD4B-84BD-DEBFC48A129F}"/>
                </a:ext>
              </a:extLst>
            </p:cNvPr>
            <p:cNvSpPr txBox="1"/>
            <p:nvPr/>
          </p:nvSpPr>
          <p:spPr>
            <a:xfrm>
              <a:off x="5276497" y="954799"/>
              <a:ext cx="45141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12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52716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591671"/>
          </a:xfrm>
          <a:noFill/>
        </p:spPr>
        <p:txBody>
          <a:bodyPr>
            <a:normAutofit fontScale="90000"/>
          </a:bodyPr>
          <a:lstStyle/>
          <a:p>
            <a:r>
              <a:rPr lang="en-US" sz="3000" b="1" dirty="0">
                <a:latin typeface="+mn-lt"/>
              </a:rPr>
              <a:t>There’s also that absorption in the middle of the 8−12 𝜇𝑚 atmospheric window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0F1D1DA-845F-6542-B3E0-7CA0778BF0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0464" y="591671"/>
            <a:ext cx="5629048" cy="599701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5914B6A-C594-6F46-89C5-2A7D8F7E6F31}"/>
              </a:ext>
            </a:extLst>
          </p:cNvPr>
          <p:cNvSpPr txBox="1"/>
          <p:nvPr/>
        </p:nvSpPr>
        <p:spPr>
          <a:xfrm>
            <a:off x="7430946" y="1794737"/>
            <a:ext cx="466459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It’s due to ozone (O</a:t>
            </a:r>
            <a:r>
              <a:rPr lang="en-US" sz="2400" baseline="-25000" dirty="0"/>
              <a:t>3</a:t>
            </a:r>
            <a:r>
              <a:rPr lang="en-US" sz="2400" dirty="0"/>
              <a:t>) in the stratosphere.</a:t>
            </a:r>
          </a:p>
          <a:p>
            <a:endParaRPr lang="en-US" sz="2400" dirty="0"/>
          </a:p>
          <a:p>
            <a:r>
              <a:rPr lang="en-US" sz="2400" dirty="0"/>
              <a:t>What kind of vibrations makes ozone </a:t>
            </a:r>
            <a:r>
              <a:rPr lang="en-US" sz="2400" b="1" dirty="0"/>
              <a:t>IR-active</a:t>
            </a:r>
            <a:r>
              <a:rPr lang="en-US" sz="2400" dirty="0"/>
              <a:t>?</a:t>
            </a:r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64AEB049-C234-CB45-8D86-620EDC9182B7}"/>
              </a:ext>
            </a:extLst>
          </p:cNvPr>
          <p:cNvSpPr/>
          <p:nvPr/>
        </p:nvSpPr>
        <p:spPr>
          <a:xfrm>
            <a:off x="4791919" y="4305782"/>
            <a:ext cx="127322" cy="231494"/>
          </a:xfrm>
          <a:prstGeom prst="rightArrow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CE93A073-4200-5840-AAAC-BDCD7F1B03FF}"/>
              </a:ext>
            </a:extLst>
          </p:cNvPr>
          <p:cNvSpPr/>
          <p:nvPr/>
        </p:nvSpPr>
        <p:spPr>
          <a:xfrm rot="10800000">
            <a:off x="5395729" y="4597079"/>
            <a:ext cx="127322" cy="231494"/>
          </a:xfrm>
          <a:prstGeom prst="rightArrow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onut 10">
            <a:extLst>
              <a:ext uri="{FF2B5EF4-FFF2-40B4-BE49-F238E27FC236}">
                <a16:creationId xmlns:a16="http://schemas.microsoft.com/office/drawing/2014/main" id="{A3893285-9823-5B4B-A8AD-8AB6F5FB11BB}"/>
              </a:ext>
            </a:extLst>
          </p:cNvPr>
          <p:cNvSpPr/>
          <p:nvPr/>
        </p:nvSpPr>
        <p:spPr>
          <a:xfrm>
            <a:off x="4815067" y="3408328"/>
            <a:ext cx="601884" cy="796424"/>
          </a:xfrm>
          <a:prstGeom prst="donut">
            <a:avLst/>
          </a:prstGeom>
          <a:solidFill>
            <a:schemeClr val="accent1">
              <a:alpha val="5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Donut 12">
            <a:extLst>
              <a:ext uri="{FF2B5EF4-FFF2-40B4-BE49-F238E27FC236}">
                <a16:creationId xmlns:a16="http://schemas.microsoft.com/office/drawing/2014/main" id="{5F43797A-05B9-7742-A819-0C75969356FE}"/>
              </a:ext>
            </a:extLst>
          </p:cNvPr>
          <p:cNvSpPr/>
          <p:nvPr/>
        </p:nvSpPr>
        <p:spPr>
          <a:xfrm>
            <a:off x="4816996" y="4729770"/>
            <a:ext cx="601884" cy="796424"/>
          </a:xfrm>
          <a:prstGeom prst="donut">
            <a:avLst/>
          </a:prstGeom>
          <a:solidFill>
            <a:schemeClr val="accent1">
              <a:alpha val="5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9AEF3EA-3226-1741-98CC-5C7C1ACF0F1A}"/>
              </a:ext>
            </a:extLst>
          </p:cNvPr>
          <p:cNvGrpSpPr/>
          <p:nvPr/>
        </p:nvGrpSpPr>
        <p:grpSpPr>
          <a:xfrm>
            <a:off x="4813619" y="939288"/>
            <a:ext cx="914292" cy="384843"/>
            <a:chOff x="4813619" y="939288"/>
            <a:chExt cx="914292" cy="384843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D4E64BA-4EC0-224C-A143-7EA303F5E6E5}"/>
                </a:ext>
              </a:extLst>
            </p:cNvPr>
            <p:cNvSpPr txBox="1"/>
            <p:nvPr/>
          </p:nvSpPr>
          <p:spPr>
            <a:xfrm>
              <a:off x="4813619" y="939288"/>
              <a:ext cx="30383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b="1" dirty="0"/>
                <a:t>8</a:t>
              </a:r>
              <a:endParaRPr 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68E83AC-C605-AD4B-84BD-DEBFC48A129F}"/>
                </a:ext>
              </a:extLst>
            </p:cNvPr>
            <p:cNvSpPr txBox="1"/>
            <p:nvPr/>
          </p:nvSpPr>
          <p:spPr>
            <a:xfrm>
              <a:off x="5276497" y="954799"/>
              <a:ext cx="45141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12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388568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66B2007C-75BA-8840-B3F0-80D36E16CA99}"/>
              </a:ext>
            </a:extLst>
          </p:cNvPr>
          <p:cNvSpPr txBox="1"/>
          <p:nvPr/>
        </p:nvSpPr>
        <p:spPr>
          <a:xfrm>
            <a:off x="0" y="0"/>
            <a:ext cx="12192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Your task for lab … Draw the two most important resonance forms for ozone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533154BB-A7C0-F549-93B9-F37591C828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514" y="2585998"/>
            <a:ext cx="3810000" cy="139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91C1BBBF-D444-FF4A-8F8B-1D352DF9140D}"/>
              </a:ext>
            </a:extLst>
          </p:cNvPr>
          <p:cNvCxnSpPr/>
          <p:nvPr/>
        </p:nvCxnSpPr>
        <p:spPr>
          <a:xfrm>
            <a:off x="5173884" y="3284498"/>
            <a:ext cx="1713053" cy="0"/>
          </a:xfrm>
          <a:prstGeom prst="straightConnector1">
            <a:avLst/>
          </a:prstGeom>
          <a:ln w="635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69157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66B2007C-75BA-8840-B3F0-80D36E16CA99}"/>
              </a:ext>
            </a:extLst>
          </p:cNvPr>
          <p:cNvSpPr txBox="1"/>
          <p:nvPr/>
        </p:nvSpPr>
        <p:spPr>
          <a:xfrm>
            <a:off x="0" y="0"/>
            <a:ext cx="12192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Your task for lab … Assign formal charges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533154BB-A7C0-F549-93B9-F37591C828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514" y="2585998"/>
            <a:ext cx="3810000" cy="139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91C1BBBF-D444-FF4A-8F8B-1D352DF9140D}"/>
              </a:ext>
            </a:extLst>
          </p:cNvPr>
          <p:cNvCxnSpPr/>
          <p:nvPr/>
        </p:nvCxnSpPr>
        <p:spPr>
          <a:xfrm>
            <a:off x="5173884" y="3284498"/>
            <a:ext cx="1713053" cy="0"/>
          </a:xfrm>
          <a:prstGeom prst="straightConnector1">
            <a:avLst/>
          </a:prstGeom>
          <a:ln w="635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29ED25F-BC2E-574F-88A9-8C93A54CA6DC}"/>
              </a:ext>
            </a:extLst>
          </p:cNvPr>
          <p:cNvSpPr txBox="1"/>
          <p:nvPr/>
        </p:nvSpPr>
        <p:spPr>
          <a:xfrm>
            <a:off x="2589237" y="2013496"/>
            <a:ext cx="13324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+1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296B51-7837-DC4C-BD6E-EE39D31545F6}"/>
              </a:ext>
            </a:extLst>
          </p:cNvPr>
          <p:cNvSpPr txBox="1"/>
          <p:nvPr/>
        </p:nvSpPr>
        <p:spPr>
          <a:xfrm>
            <a:off x="3818014" y="2013496"/>
            <a:ext cx="13324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…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09959B-3DFD-CA4E-997C-069FCA1A68B5}"/>
              </a:ext>
            </a:extLst>
          </p:cNvPr>
          <p:cNvSpPr txBox="1"/>
          <p:nvPr/>
        </p:nvSpPr>
        <p:spPr>
          <a:xfrm>
            <a:off x="1007663" y="2013496"/>
            <a:ext cx="13324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23320022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66B2007C-75BA-8840-B3F0-80D36E16CA99}"/>
              </a:ext>
            </a:extLst>
          </p:cNvPr>
          <p:cNvSpPr txBox="1"/>
          <p:nvPr/>
        </p:nvSpPr>
        <p:spPr>
          <a:xfrm>
            <a:off x="0" y="0"/>
            <a:ext cx="12192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Your task for lab … Find resonance-averaged formal charges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EAC3333-383F-C84E-8FFE-AE0A03323EF1}"/>
              </a:ext>
            </a:extLst>
          </p:cNvPr>
          <p:cNvGrpSpPr/>
          <p:nvPr/>
        </p:nvGrpSpPr>
        <p:grpSpPr>
          <a:xfrm>
            <a:off x="1513040" y="2249070"/>
            <a:ext cx="3385143" cy="2129028"/>
            <a:chOff x="2369566" y="3938974"/>
            <a:chExt cx="3385143" cy="2129028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76DA25E-2A6A-1446-A61A-B220F5FCBD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69566" y="4400639"/>
              <a:ext cx="2654300" cy="1321538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057931E-912F-8247-942E-C43A68D73A1C}"/>
                </a:ext>
              </a:extLst>
            </p:cNvPr>
            <p:cNvSpPr txBox="1"/>
            <p:nvPr/>
          </p:nvSpPr>
          <p:spPr>
            <a:xfrm>
              <a:off x="3471856" y="3938974"/>
              <a:ext cx="228285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FF0000"/>
                  </a:solidFill>
                </a:rPr>
                <a:t>+…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6C3E2B2-D9DF-FA4D-ADE8-3E3240A69A55}"/>
                </a:ext>
              </a:extLst>
            </p:cNvPr>
            <p:cNvSpPr txBox="1"/>
            <p:nvPr/>
          </p:nvSpPr>
          <p:spPr>
            <a:xfrm>
              <a:off x="2369566" y="5606337"/>
              <a:ext cx="228285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FF0000"/>
                  </a:solidFill>
                </a:rPr>
                <a:t>-…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3F1E4C06-2CBB-DF4E-AFAC-0A7A5046FEC6}"/>
              </a:ext>
            </a:extLst>
          </p:cNvPr>
          <p:cNvSpPr txBox="1"/>
          <p:nvPr/>
        </p:nvSpPr>
        <p:spPr>
          <a:xfrm>
            <a:off x="3391335" y="3932337"/>
            <a:ext cx="22828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-…</a:t>
            </a:r>
          </a:p>
        </p:txBody>
      </p:sp>
    </p:spTree>
    <p:extLst>
      <p:ext uri="{BB962C8B-B14F-4D97-AF65-F5344CB8AC3E}">
        <p14:creationId xmlns:p14="http://schemas.microsoft.com/office/powerpoint/2010/main" val="233673622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B76DA25E-2A6A-1446-A61A-B220F5FCBD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3040" y="2710735"/>
            <a:ext cx="2654300" cy="132153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04B2561-3C06-8F4C-A8D5-B9A06B51056A}"/>
              </a:ext>
            </a:extLst>
          </p:cNvPr>
          <p:cNvSpPr txBox="1"/>
          <p:nvPr/>
        </p:nvSpPr>
        <p:spPr>
          <a:xfrm>
            <a:off x="0" y="0"/>
            <a:ext cx="12192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Your task for lab … Solve the electronic structure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97C2D44-14AE-5142-9C09-F2FC6A7791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3089" y="2193806"/>
            <a:ext cx="5832110" cy="183846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B542852-8D56-1C48-B3F3-8B52E53EBFB8}"/>
              </a:ext>
            </a:extLst>
          </p:cNvPr>
          <p:cNvSpPr txBox="1"/>
          <p:nvPr/>
        </p:nvSpPr>
        <p:spPr>
          <a:xfrm>
            <a:off x="7523543" y="4282425"/>
            <a:ext cx="1967697" cy="83099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You’ll need </a:t>
            </a:r>
            <a:r>
              <a:rPr lang="en-US" sz="2400" b="1" dirty="0"/>
              <a:t>B3LYP</a:t>
            </a:r>
            <a:r>
              <a:rPr lang="en-US" sz="2400" dirty="0"/>
              <a:t> for this</a:t>
            </a:r>
          </a:p>
        </p:txBody>
      </p:sp>
    </p:spTree>
    <p:extLst>
      <p:ext uri="{BB962C8B-B14F-4D97-AF65-F5344CB8AC3E}">
        <p14:creationId xmlns:p14="http://schemas.microsoft.com/office/powerpoint/2010/main" val="164399481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8EAC3333-383F-C84E-8FFE-AE0A03323EF1}"/>
              </a:ext>
            </a:extLst>
          </p:cNvPr>
          <p:cNvGrpSpPr/>
          <p:nvPr/>
        </p:nvGrpSpPr>
        <p:grpSpPr>
          <a:xfrm>
            <a:off x="332477" y="2268213"/>
            <a:ext cx="4827391" cy="2081126"/>
            <a:chOff x="1189003" y="3958117"/>
            <a:chExt cx="4827391" cy="208112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76DA25E-2A6A-1446-A61A-B220F5FCBD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69566" y="4400639"/>
              <a:ext cx="2654300" cy="1321538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057931E-912F-8247-942E-C43A68D73A1C}"/>
                </a:ext>
              </a:extLst>
            </p:cNvPr>
            <p:cNvSpPr txBox="1"/>
            <p:nvPr/>
          </p:nvSpPr>
          <p:spPr>
            <a:xfrm>
              <a:off x="2688206" y="3958117"/>
              <a:ext cx="228285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err="1">
                  <a:solidFill>
                    <a:srgbClr val="FF0000"/>
                  </a:solidFill>
                </a:rPr>
                <a:t>Mullikin</a:t>
              </a:r>
              <a:r>
                <a:rPr lang="en-US" sz="2400" b="1" dirty="0">
                  <a:solidFill>
                    <a:srgbClr val="FF0000"/>
                  </a:solidFill>
                </a:rPr>
                <a:t> charge?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7CA67B2-BBED-3141-9C93-125D94964F96}"/>
                </a:ext>
              </a:extLst>
            </p:cNvPr>
            <p:cNvSpPr txBox="1"/>
            <p:nvPr/>
          </p:nvSpPr>
          <p:spPr>
            <a:xfrm>
              <a:off x="3733541" y="5577578"/>
              <a:ext cx="228285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err="1">
                  <a:solidFill>
                    <a:srgbClr val="FF0000"/>
                  </a:solidFill>
                </a:rPr>
                <a:t>Mullikin</a:t>
              </a:r>
              <a:r>
                <a:rPr lang="en-US" sz="2400" b="1" dirty="0">
                  <a:solidFill>
                    <a:srgbClr val="FF0000"/>
                  </a:solidFill>
                </a:rPr>
                <a:t> charge?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6C3E2B2-D9DF-FA4D-ADE8-3E3240A69A55}"/>
                </a:ext>
              </a:extLst>
            </p:cNvPr>
            <p:cNvSpPr txBox="1"/>
            <p:nvPr/>
          </p:nvSpPr>
          <p:spPr>
            <a:xfrm>
              <a:off x="1189003" y="5510664"/>
              <a:ext cx="228285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err="1">
                  <a:solidFill>
                    <a:srgbClr val="FF0000"/>
                  </a:solidFill>
                </a:rPr>
                <a:t>Mullikin</a:t>
              </a:r>
              <a:r>
                <a:rPr lang="en-US" sz="2400" b="1" dirty="0">
                  <a:solidFill>
                    <a:srgbClr val="FF0000"/>
                  </a:solidFill>
                </a:rPr>
                <a:t> charge?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29046E06-3BB5-7F48-B72D-1E7E299A0F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0571" y="1885442"/>
            <a:ext cx="6059919" cy="291127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04B2561-3C06-8F4C-A8D5-B9A06B51056A}"/>
              </a:ext>
            </a:extLst>
          </p:cNvPr>
          <p:cNvSpPr txBox="1"/>
          <p:nvPr/>
        </p:nvSpPr>
        <p:spPr>
          <a:xfrm>
            <a:off x="0" y="0"/>
            <a:ext cx="12192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Your task for lab … See if </a:t>
            </a:r>
            <a:r>
              <a:rPr lang="en-US" sz="3000" b="1" dirty="0" err="1"/>
              <a:t>Mullikin</a:t>
            </a:r>
            <a:r>
              <a:rPr lang="en-US" sz="3000" b="1" dirty="0"/>
              <a:t> charges consistent with formal charges</a:t>
            </a:r>
          </a:p>
        </p:txBody>
      </p:sp>
    </p:spTree>
    <p:extLst>
      <p:ext uri="{BB962C8B-B14F-4D97-AF65-F5344CB8AC3E}">
        <p14:creationId xmlns:p14="http://schemas.microsoft.com/office/powerpoint/2010/main" val="13098128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11608903" cy="758525"/>
          </a:xfrm>
          <a:noFill/>
        </p:spPr>
        <p:txBody>
          <a:bodyPr>
            <a:noAutofit/>
          </a:bodyPr>
          <a:lstStyle/>
          <a:p>
            <a:r>
              <a:rPr lang="en-US" sz="3000" b="1" dirty="0">
                <a:latin typeface="+mn-lt"/>
              </a:rPr>
              <a:t>Practice … estimating resonance-averaged properties</a:t>
            </a:r>
            <a:endParaRPr lang="en-US" sz="3000" b="1" i="1" dirty="0">
              <a:latin typeface="+mn-lt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1DDAABC-6938-5B45-911A-0AB9B720C8CF}"/>
              </a:ext>
            </a:extLst>
          </p:cNvPr>
          <p:cNvGrpSpPr/>
          <p:nvPr/>
        </p:nvGrpSpPr>
        <p:grpSpPr>
          <a:xfrm rot="2446845">
            <a:off x="8572393" y="7406340"/>
            <a:ext cx="142427" cy="152401"/>
            <a:chOff x="4785756" y="2861953"/>
            <a:chExt cx="142427" cy="152401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59145FC5-C8A3-A140-A540-448CF0A5B863}"/>
                </a:ext>
              </a:extLst>
            </p:cNvPr>
            <p:cNvSpPr/>
            <p:nvPr/>
          </p:nvSpPr>
          <p:spPr>
            <a:xfrm>
              <a:off x="4785756" y="2861953"/>
              <a:ext cx="73152" cy="7125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4A718B5C-0F9B-884D-AA40-A00D06B5B857}"/>
                </a:ext>
              </a:extLst>
            </p:cNvPr>
            <p:cNvSpPr/>
            <p:nvPr/>
          </p:nvSpPr>
          <p:spPr>
            <a:xfrm>
              <a:off x="4855031" y="2943102"/>
              <a:ext cx="73152" cy="7125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78C46F19-A64C-644E-8C79-64365E15C101}"/>
              </a:ext>
            </a:extLst>
          </p:cNvPr>
          <p:cNvGrpSpPr>
            <a:grpSpLocks noChangeAspect="1"/>
          </p:cNvGrpSpPr>
          <p:nvPr/>
        </p:nvGrpSpPr>
        <p:grpSpPr>
          <a:xfrm>
            <a:off x="1964633" y="612152"/>
            <a:ext cx="7679635" cy="2304182"/>
            <a:chOff x="0" y="1703181"/>
            <a:chExt cx="12192000" cy="3658063"/>
          </a:xfrm>
        </p:grpSpPr>
        <p:pic>
          <p:nvPicPr>
            <p:cNvPr id="5122" name="Picture 2">
              <a:extLst>
                <a:ext uri="{FF2B5EF4-FFF2-40B4-BE49-F238E27FC236}">
                  <a16:creationId xmlns:a16="http://schemas.microsoft.com/office/drawing/2014/main" id="{A302D981-D8CA-874B-9563-1DFA4330DF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703181"/>
              <a:ext cx="12192000" cy="32115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3752950-DB92-3548-BFC5-71F91164278C}"/>
                </a:ext>
              </a:extLst>
            </p:cNvPr>
            <p:cNvSpPr txBox="1"/>
            <p:nvPr/>
          </p:nvSpPr>
          <p:spPr>
            <a:xfrm>
              <a:off x="1311965" y="4899579"/>
              <a:ext cx="1828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33%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27DE4A8-8698-1141-9AFD-672E4AC7603A}"/>
                </a:ext>
              </a:extLst>
            </p:cNvPr>
            <p:cNvSpPr txBox="1"/>
            <p:nvPr/>
          </p:nvSpPr>
          <p:spPr>
            <a:xfrm>
              <a:off x="5638800" y="4899578"/>
              <a:ext cx="1828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33%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D6DC9C06-731C-EF45-B8A0-0F4CED0D0C87}"/>
                </a:ext>
              </a:extLst>
            </p:cNvPr>
            <p:cNvSpPr txBox="1"/>
            <p:nvPr/>
          </p:nvSpPr>
          <p:spPr>
            <a:xfrm>
              <a:off x="9965635" y="4899577"/>
              <a:ext cx="1828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33%</a:t>
              </a:r>
            </a:p>
          </p:txBody>
        </p:sp>
      </p:grpSp>
      <p:pic>
        <p:nvPicPr>
          <p:cNvPr id="11266" name="Picture 2">
            <a:extLst>
              <a:ext uri="{FF2B5EF4-FFF2-40B4-BE49-F238E27FC236}">
                <a16:creationId xmlns:a16="http://schemas.microsoft.com/office/drawing/2014/main" id="{34D103AC-7F2D-2247-A9F1-698C7F207E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5246" y="3638950"/>
            <a:ext cx="4121508" cy="3079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rc 2">
            <a:extLst>
              <a:ext uri="{FF2B5EF4-FFF2-40B4-BE49-F238E27FC236}">
                <a16:creationId xmlns:a16="http://schemas.microsoft.com/office/drawing/2014/main" id="{3F36EF31-2869-A646-97E8-F31A38776323}"/>
              </a:ext>
            </a:extLst>
          </p:cNvPr>
          <p:cNvSpPr/>
          <p:nvPr/>
        </p:nvSpPr>
        <p:spPr>
          <a:xfrm>
            <a:off x="8809184" y="2116474"/>
            <a:ext cx="1053548" cy="3044952"/>
          </a:xfrm>
          <a:prstGeom prst="arc">
            <a:avLst>
              <a:gd name="adj1" fmla="val 16449444"/>
              <a:gd name="adj2" fmla="val 5419447"/>
            </a:avLst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9E8875-300E-1D46-9E0E-42FE4159CE2B}"/>
              </a:ext>
            </a:extLst>
          </p:cNvPr>
          <p:cNvSpPr txBox="1"/>
          <p:nvPr/>
        </p:nvSpPr>
        <p:spPr>
          <a:xfrm>
            <a:off x="10167094" y="3223451"/>
            <a:ext cx="19621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Combine all three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E85F472-D337-3140-9154-A527AAAAC76C}"/>
                  </a:ext>
                </a:extLst>
              </p:cNvPr>
              <p:cNvSpPr txBox="1"/>
              <p:nvPr/>
            </p:nvSpPr>
            <p:spPr>
              <a:xfrm>
                <a:off x="5697206" y="4392724"/>
                <a:ext cx="1357746" cy="7861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f>
                        <m:fPr>
                          <m:ctrlPr>
                            <a:rPr lang="en-US" sz="2400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2400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den>
                      </m:f>
                    </m:oMath>
                  </m:oMathPara>
                </a14:m>
                <a:endParaRPr lang="en-US" sz="2400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E85F472-D337-3140-9154-A527AAAAC7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7206" y="4392724"/>
                <a:ext cx="1357746" cy="786177"/>
              </a:xfrm>
              <a:prstGeom prst="rect">
                <a:avLst/>
              </a:prstGeom>
              <a:blipFill>
                <a:blip r:embed="rId4"/>
                <a:stretch>
                  <a:fillRect b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1D2CA42-AAF6-D646-AC5C-29DC221D1B6C}"/>
                  </a:ext>
                </a:extLst>
              </p:cNvPr>
              <p:cNvSpPr txBox="1"/>
              <p:nvPr/>
            </p:nvSpPr>
            <p:spPr>
              <a:xfrm>
                <a:off x="5519826" y="5794069"/>
                <a:ext cx="1357746" cy="7861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f>
                        <m:fPr>
                          <m:ctrlPr>
                            <a:rPr lang="en-US" sz="2400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2400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den>
                      </m:f>
                    </m:oMath>
                  </m:oMathPara>
                </a14:m>
                <a:endParaRPr lang="en-US" sz="2400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1D2CA42-AAF6-D646-AC5C-29DC221D1B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9826" y="5794069"/>
                <a:ext cx="1357746" cy="786177"/>
              </a:xfrm>
              <a:prstGeom prst="rect">
                <a:avLst/>
              </a:prstGeom>
              <a:blipFill>
                <a:blip r:embed="rId5"/>
                <a:stretch>
                  <a:fillRect b="-80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95EB2BA-C1CE-5741-93B7-834B15E0CD54}"/>
                  </a:ext>
                </a:extLst>
              </p:cNvPr>
              <p:cNvSpPr txBox="1"/>
              <p:nvPr/>
            </p:nvSpPr>
            <p:spPr>
              <a:xfrm>
                <a:off x="4281566" y="5060341"/>
                <a:ext cx="1357746" cy="7861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f>
                        <m:fPr>
                          <m:ctrlPr>
                            <a:rPr lang="en-US" sz="2400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2400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den>
                      </m:f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95EB2BA-C1CE-5741-93B7-834B15E0CD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1566" y="5060341"/>
                <a:ext cx="1357746" cy="786177"/>
              </a:xfrm>
              <a:prstGeom prst="rect">
                <a:avLst/>
              </a:prstGeom>
              <a:blipFill>
                <a:blip r:embed="rId6"/>
                <a:stretch>
                  <a:fillRect b="-63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DB892FC4-6AEE-8541-835D-E1B7175872BD}"/>
              </a:ext>
            </a:extLst>
          </p:cNvPr>
          <p:cNvSpPr txBox="1"/>
          <p:nvPr/>
        </p:nvSpPr>
        <p:spPr>
          <a:xfrm>
            <a:off x="1784212" y="4439739"/>
            <a:ext cx="166964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B</a:t>
            </a:r>
            <a:r>
              <a:rPr lang="en-US" sz="2400" b="1" dirty="0">
                <a:latin typeface="+mn-lt"/>
              </a:rPr>
              <a:t>ond orders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70881135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30A82CDD-FC66-FA48-9089-91697E7CDD86}"/>
              </a:ext>
            </a:extLst>
          </p:cNvPr>
          <p:cNvGrpSpPr/>
          <p:nvPr/>
        </p:nvGrpSpPr>
        <p:grpSpPr>
          <a:xfrm>
            <a:off x="6817790" y="1938385"/>
            <a:ext cx="3865643" cy="2981228"/>
            <a:chOff x="7836362" y="2010120"/>
            <a:chExt cx="3749895" cy="2837759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1286EA63-B919-A143-B61B-F44B520BAE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836362" y="2010120"/>
              <a:ext cx="3749895" cy="2837759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BD041DB-F07F-3745-8AE0-000749FE7CB5}"/>
                </a:ext>
              </a:extLst>
            </p:cNvPr>
            <p:cNvSpPr txBox="1"/>
            <p:nvPr/>
          </p:nvSpPr>
          <p:spPr>
            <a:xfrm>
              <a:off x="9549113" y="2943814"/>
              <a:ext cx="1307939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/>
                <a:t>+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88F6643-4870-884C-A61B-FB5DC02B3D41}"/>
                </a:ext>
              </a:extLst>
            </p:cNvPr>
            <p:cNvSpPr txBox="1"/>
            <p:nvPr/>
          </p:nvSpPr>
          <p:spPr>
            <a:xfrm>
              <a:off x="8895144" y="3220813"/>
              <a:ext cx="1307939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/>
                <a:t>-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8F14752-F5D3-7543-9BF3-52054F02D878}"/>
                </a:ext>
              </a:extLst>
            </p:cNvPr>
            <p:cNvSpPr txBox="1"/>
            <p:nvPr/>
          </p:nvSpPr>
          <p:spPr>
            <a:xfrm>
              <a:off x="10152520" y="3341848"/>
              <a:ext cx="1307939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/>
                <a:t>-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39D07CFC-6EE3-E942-979E-9925FF822F4F}"/>
              </a:ext>
            </a:extLst>
          </p:cNvPr>
          <p:cNvSpPr txBox="1"/>
          <p:nvPr/>
        </p:nvSpPr>
        <p:spPr>
          <a:xfrm>
            <a:off x="6993037" y="5122070"/>
            <a:ext cx="36903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Electrostatic potential map</a:t>
            </a:r>
          </a:p>
          <a:p>
            <a:r>
              <a:rPr lang="en-US" sz="2400" dirty="0"/>
              <a:t>But you’ll have to remember the color coding.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BF86CC4-C299-A048-80A1-B0EBF2F817F4}"/>
              </a:ext>
            </a:extLst>
          </p:cNvPr>
          <p:cNvSpPr txBox="1"/>
          <p:nvPr/>
        </p:nvSpPr>
        <p:spPr>
          <a:xfrm>
            <a:off x="0" y="0"/>
            <a:ext cx="12192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Your task for lab … See if the EPM is consistent with these charges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A711938-37AD-B345-B86D-D3AB5AF725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3040" y="2710735"/>
            <a:ext cx="2654300" cy="1321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70894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DC21831F-83B8-BE48-AF79-E30074D546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380" t="12572" r="22830" b="55272"/>
          <a:stretch/>
        </p:blipFill>
        <p:spPr>
          <a:xfrm flipV="1">
            <a:off x="773417" y="1884360"/>
            <a:ext cx="4417402" cy="2217361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1A5C6E80-E6E2-5246-9488-E499B91B415C}"/>
              </a:ext>
            </a:extLst>
          </p:cNvPr>
          <p:cNvGrpSpPr/>
          <p:nvPr/>
        </p:nvGrpSpPr>
        <p:grpSpPr>
          <a:xfrm>
            <a:off x="5373023" y="1457732"/>
            <a:ext cx="3256319" cy="2787818"/>
            <a:chOff x="8272654" y="1828122"/>
            <a:chExt cx="3256319" cy="2787818"/>
          </a:xfrm>
        </p:grpSpPr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8066F1FD-0FC3-9F40-AC04-D65EDB5687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272654" y="2780183"/>
              <a:ext cx="2654300" cy="1321538"/>
            </a:xfrm>
            <a:prstGeom prst="rect">
              <a:avLst/>
            </a:prstGeom>
          </p:spPr>
        </p:pic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B9E7F705-BBA1-8243-9C9B-B50C49F68E27}"/>
                </a:ext>
              </a:extLst>
            </p:cNvPr>
            <p:cNvGrpSpPr/>
            <p:nvPr/>
          </p:nvGrpSpPr>
          <p:grpSpPr>
            <a:xfrm>
              <a:off x="9360427" y="2302863"/>
              <a:ext cx="2168546" cy="1236839"/>
              <a:chOff x="784262" y="3821819"/>
              <a:chExt cx="2168546" cy="1236839"/>
            </a:xfrm>
          </p:grpSpPr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8AFDE0E1-801B-FE4F-A5BF-7B60A07C3868}"/>
                  </a:ext>
                </a:extLst>
              </p:cNvPr>
              <p:cNvSpPr txBox="1"/>
              <p:nvPr/>
            </p:nvSpPr>
            <p:spPr>
              <a:xfrm>
                <a:off x="784262" y="3821819"/>
                <a:ext cx="1332422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00" b="1" dirty="0">
                    <a:solidFill>
                      <a:srgbClr val="FF0000"/>
                    </a:solidFill>
                  </a:rPr>
                  <a:t>+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554D13D-89E4-A54E-B028-1B0B768D9F47}"/>
                  </a:ext>
                </a:extLst>
              </p:cNvPr>
              <p:cNvSpPr txBox="1"/>
              <p:nvPr/>
            </p:nvSpPr>
            <p:spPr>
              <a:xfrm>
                <a:off x="1748769" y="4350772"/>
                <a:ext cx="1204039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00" b="1" dirty="0">
                    <a:solidFill>
                      <a:srgbClr val="FF0000"/>
                    </a:solidFill>
                  </a:rPr>
                  <a:t>-</a:t>
                </a:r>
              </a:p>
            </p:txBody>
          </p:sp>
        </p:grpSp>
        <p:sp>
          <p:nvSpPr>
            <p:cNvPr id="9" name="Up Arrow 8">
              <a:extLst>
                <a:ext uri="{FF2B5EF4-FFF2-40B4-BE49-F238E27FC236}">
                  <a16:creationId xmlns:a16="http://schemas.microsoft.com/office/drawing/2014/main" id="{2E76E5F2-C4F6-6944-9AE6-66759E487388}"/>
                </a:ext>
              </a:extLst>
            </p:cNvPr>
            <p:cNvSpPr/>
            <p:nvPr/>
          </p:nvSpPr>
          <p:spPr>
            <a:xfrm rot="10800000">
              <a:off x="8614623" y="4016141"/>
              <a:ext cx="260431" cy="553998"/>
            </a:xfrm>
            <a:prstGeom prst="upArrow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Up Arrow 9">
              <a:extLst>
                <a:ext uri="{FF2B5EF4-FFF2-40B4-BE49-F238E27FC236}">
                  <a16:creationId xmlns:a16="http://schemas.microsoft.com/office/drawing/2014/main" id="{60F3BE3D-EE95-314D-B05B-BB5A67B2814E}"/>
                </a:ext>
              </a:extLst>
            </p:cNvPr>
            <p:cNvSpPr/>
            <p:nvPr/>
          </p:nvSpPr>
          <p:spPr>
            <a:xfrm>
              <a:off x="9542183" y="1828122"/>
              <a:ext cx="260431" cy="553998"/>
            </a:xfrm>
            <a:prstGeom prst="upArrow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Up Arrow 10">
              <a:extLst>
                <a:ext uri="{FF2B5EF4-FFF2-40B4-BE49-F238E27FC236}">
                  <a16:creationId xmlns:a16="http://schemas.microsoft.com/office/drawing/2014/main" id="{BFD268DB-0AEC-E645-93ED-05DE92352C2D}"/>
                </a:ext>
              </a:extLst>
            </p:cNvPr>
            <p:cNvSpPr/>
            <p:nvPr/>
          </p:nvSpPr>
          <p:spPr>
            <a:xfrm rot="10800000">
              <a:off x="10398906" y="4061942"/>
              <a:ext cx="260431" cy="553998"/>
            </a:xfrm>
            <a:prstGeom prst="upArrow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2D074B1-62C9-C04A-890F-4697C6CFDDCE}"/>
                </a:ext>
              </a:extLst>
            </p:cNvPr>
            <p:cNvSpPr txBox="1"/>
            <p:nvPr/>
          </p:nvSpPr>
          <p:spPr>
            <a:xfrm>
              <a:off x="8544163" y="2861821"/>
              <a:ext cx="151858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i="1" dirty="0">
                  <a:solidFill>
                    <a:srgbClr val="FF0000"/>
                  </a:solidFill>
                </a:rPr>
                <a:t>-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AFBE23C5-BD52-4C4D-82C1-E9EB0F459B17}"/>
              </a:ext>
            </a:extLst>
          </p:cNvPr>
          <p:cNvSpPr txBox="1"/>
          <p:nvPr/>
        </p:nvSpPr>
        <p:spPr>
          <a:xfrm>
            <a:off x="0" y="0"/>
            <a:ext cx="12192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Your task for lab … Predict which vibrational motions might be IR-active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CBE7AFE-1A26-C245-A543-66E98BC25658}"/>
              </a:ext>
            </a:extLst>
          </p:cNvPr>
          <p:cNvGrpSpPr/>
          <p:nvPr/>
        </p:nvGrpSpPr>
        <p:grpSpPr>
          <a:xfrm rot="5400000">
            <a:off x="8588338" y="2299888"/>
            <a:ext cx="3256319" cy="1798858"/>
            <a:chOff x="8272654" y="2302863"/>
            <a:chExt cx="3256319" cy="1798858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1C88D89D-F128-9A4B-9EE6-67FC94FF6B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272654" y="2780183"/>
              <a:ext cx="2654300" cy="1321538"/>
            </a:xfrm>
            <a:prstGeom prst="rect">
              <a:avLst/>
            </a:prstGeom>
          </p:spPr>
        </p:pic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A86F9C1D-298F-6542-AA53-7435B06409FE}"/>
                </a:ext>
              </a:extLst>
            </p:cNvPr>
            <p:cNvGrpSpPr/>
            <p:nvPr/>
          </p:nvGrpSpPr>
          <p:grpSpPr>
            <a:xfrm>
              <a:off x="9360427" y="2302863"/>
              <a:ext cx="2168546" cy="1236839"/>
              <a:chOff x="784262" y="3821819"/>
              <a:chExt cx="2168546" cy="1236839"/>
            </a:xfrm>
          </p:grpSpPr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606FC31-B36F-494E-BC68-54F56C6023D5}"/>
                  </a:ext>
                </a:extLst>
              </p:cNvPr>
              <p:cNvSpPr txBox="1"/>
              <p:nvPr/>
            </p:nvSpPr>
            <p:spPr>
              <a:xfrm>
                <a:off x="784262" y="3821819"/>
                <a:ext cx="1332422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00" b="1" dirty="0">
                    <a:solidFill>
                      <a:srgbClr val="FF0000"/>
                    </a:solidFill>
                  </a:rPr>
                  <a:t>+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CF0885E-D062-294D-9755-AFA636116A04}"/>
                  </a:ext>
                </a:extLst>
              </p:cNvPr>
              <p:cNvSpPr txBox="1"/>
              <p:nvPr/>
            </p:nvSpPr>
            <p:spPr>
              <a:xfrm>
                <a:off x="1748769" y="4350772"/>
                <a:ext cx="1204039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00" b="1" dirty="0">
                    <a:solidFill>
                      <a:srgbClr val="FF0000"/>
                    </a:solidFill>
                  </a:rPr>
                  <a:t>-</a:t>
                </a:r>
              </a:p>
            </p:txBody>
          </p:sp>
        </p:grpSp>
        <p:sp>
          <p:nvSpPr>
            <p:cNvPr id="18" name="Up Arrow 17">
              <a:extLst>
                <a:ext uri="{FF2B5EF4-FFF2-40B4-BE49-F238E27FC236}">
                  <a16:creationId xmlns:a16="http://schemas.microsoft.com/office/drawing/2014/main" id="{C5627216-055E-A84E-A99F-E02061769B17}"/>
                </a:ext>
              </a:extLst>
            </p:cNvPr>
            <p:cNvSpPr/>
            <p:nvPr/>
          </p:nvSpPr>
          <p:spPr>
            <a:xfrm rot="5400000">
              <a:off x="9230213" y="3453817"/>
              <a:ext cx="260431" cy="553998"/>
            </a:xfrm>
            <a:prstGeom prst="upArrow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Up Arrow 18">
              <a:extLst>
                <a:ext uri="{FF2B5EF4-FFF2-40B4-BE49-F238E27FC236}">
                  <a16:creationId xmlns:a16="http://schemas.microsoft.com/office/drawing/2014/main" id="{F29A83D7-2A0A-784D-A9F3-D215913A1220}"/>
                </a:ext>
              </a:extLst>
            </p:cNvPr>
            <p:cNvSpPr/>
            <p:nvPr/>
          </p:nvSpPr>
          <p:spPr>
            <a:xfrm rot="16200000">
              <a:off x="8783985" y="2733750"/>
              <a:ext cx="260431" cy="553998"/>
            </a:xfrm>
            <a:prstGeom prst="upArrow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Up Arrow 19">
              <a:extLst>
                <a:ext uri="{FF2B5EF4-FFF2-40B4-BE49-F238E27FC236}">
                  <a16:creationId xmlns:a16="http://schemas.microsoft.com/office/drawing/2014/main" id="{9BB45A25-A6D4-084C-8C93-AE6EC1E8AE66}"/>
                </a:ext>
              </a:extLst>
            </p:cNvPr>
            <p:cNvSpPr/>
            <p:nvPr/>
          </p:nvSpPr>
          <p:spPr>
            <a:xfrm rot="5400000">
              <a:off x="10984778" y="3449938"/>
              <a:ext cx="260431" cy="553998"/>
            </a:xfrm>
            <a:prstGeom prst="upArrow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7721F0E-8DFD-704D-9A40-7846BF50BFCD}"/>
                </a:ext>
              </a:extLst>
            </p:cNvPr>
            <p:cNvSpPr txBox="1"/>
            <p:nvPr/>
          </p:nvSpPr>
          <p:spPr>
            <a:xfrm>
              <a:off x="8544163" y="2861821"/>
              <a:ext cx="151858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i="1" dirty="0">
                  <a:solidFill>
                    <a:srgbClr val="FF0000"/>
                  </a:solidFill>
                </a:rPr>
                <a:t>-</a:t>
              </a:r>
            </a:p>
          </p:txBody>
        </p:sp>
      </p:grpSp>
      <p:pic>
        <p:nvPicPr>
          <p:cNvPr id="24" name="Picture 4">
            <a:extLst>
              <a:ext uri="{FF2B5EF4-FFF2-40B4-BE49-F238E27FC236}">
                <a16:creationId xmlns:a16="http://schemas.microsoft.com/office/drawing/2014/main" id="{293FF9FC-DD9A-A849-ADDF-3BFCC7CE6E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9931" y="4307097"/>
            <a:ext cx="7025069" cy="2181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9EE81C8-5389-D44F-894D-52ECEEE042E4}"/>
              </a:ext>
            </a:extLst>
          </p:cNvPr>
          <p:cNvSpPr txBox="1"/>
          <p:nvPr/>
        </p:nvSpPr>
        <p:spPr>
          <a:xfrm>
            <a:off x="2901095" y="5935270"/>
            <a:ext cx="1184767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Symmetric stretch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C4DA2D2-CBA1-9D4E-83B6-7DB32B3F6A19}"/>
              </a:ext>
            </a:extLst>
          </p:cNvPr>
          <p:cNvSpPr txBox="1"/>
          <p:nvPr/>
        </p:nvSpPr>
        <p:spPr>
          <a:xfrm>
            <a:off x="5237398" y="6081867"/>
            <a:ext cx="153379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Bend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4A2B1EA-2919-2640-9C23-2E03D97B2B7D}"/>
              </a:ext>
            </a:extLst>
          </p:cNvPr>
          <p:cNvSpPr txBox="1"/>
          <p:nvPr/>
        </p:nvSpPr>
        <p:spPr>
          <a:xfrm>
            <a:off x="7629490" y="5961629"/>
            <a:ext cx="1533792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Asymmetric stretch</a:t>
            </a:r>
          </a:p>
        </p:txBody>
      </p:sp>
    </p:spTree>
    <p:extLst>
      <p:ext uri="{BB962C8B-B14F-4D97-AF65-F5344CB8AC3E}">
        <p14:creationId xmlns:p14="http://schemas.microsoft.com/office/powerpoint/2010/main" val="33262137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D0CBAEB2-E3F6-7F45-B588-09282CDAA65D}"/>
              </a:ext>
            </a:extLst>
          </p:cNvPr>
          <p:cNvSpPr txBox="1"/>
          <p:nvPr/>
        </p:nvSpPr>
        <p:spPr>
          <a:xfrm>
            <a:off x="0" y="0"/>
            <a:ext cx="12192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Your task for lab … Use Spartan to ID the peak in the 8−12 𝜇𝑚 window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57C1A1-0095-144E-8712-7696DA1C88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2637" y="2183436"/>
            <a:ext cx="5802116" cy="17995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F184CD2-BDFB-BF4A-BC7B-9B9E955FFC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317" y="624569"/>
            <a:ext cx="5629048" cy="5997015"/>
          </a:xfrm>
          <a:prstGeom prst="rect">
            <a:avLst/>
          </a:prstGeom>
        </p:spPr>
      </p:pic>
      <p:sp>
        <p:nvSpPr>
          <p:cNvPr id="7" name="Donut 6">
            <a:extLst>
              <a:ext uri="{FF2B5EF4-FFF2-40B4-BE49-F238E27FC236}">
                <a16:creationId xmlns:a16="http://schemas.microsoft.com/office/drawing/2014/main" id="{88D263E1-AA71-A547-BA1F-C4561CB2734D}"/>
              </a:ext>
            </a:extLst>
          </p:cNvPr>
          <p:cNvSpPr/>
          <p:nvPr/>
        </p:nvSpPr>
        <p:spPr>
          <a:xfrm>
            <a:off x="3809999" y="4752919"/>
            <a:ext cx="601884" cy="796424"/>
          </a:xfrm>
          <a:prstGeom prst="donut">
            <a:avLst/>
          </a:prstGeom>
          <a:solidFill>
            <a:schemeClr val="accent1">
              <a:alpha val="5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6ED79A2-95D6-3540-B166-D2903802CE31}"/>
                  </a:ext>
                </a:extLst>
              </p:cNvPr>
              <p:cNvSpPr txBox="1"/>
              <p:nvPr/>
            </p:nvSpPr>
            <p:spPr>
              <a:xfrm>
                <a:off x="6736466" y="4514127"/>
                <a:ext cx="4525701" cy="16360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Might need the conversion</a:t>
                </a:r>
              </a:p>
              <a:p>
                <a:pPr algn="ctr"/>
                <a:endParaRPr lang="en-US" sz="24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num>
                        <m:den>
                          <m:acc>
                            <m:accPr>
                              <m:chr m:val="̅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𝜈</m:t>
                              </m:r>
                            </m:e>
                          </m:acc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6ED79A2-95D6-3540-B166-D2903802CE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6466" y="4514127"/>
                <a:ext cx="4525701" cy="1636089"/>
              </a:xfrm>
              <a:prstGeom prst="rect">
                <a:avLst/>
              </a:prstGeom>
              <a:blipFill>
                <a:blip r:embed="rId4"/>
                <a:stretch>
                  <a:fillRect t="-3077" b="-4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473167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3D8F45E-83D3-F940-AC0A-D3145AE1FD80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91671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000" b="1" dirty="0">
                <a:latin typeface="+mn-lt"/>
              </a:rPr>
              <a:t>Remaining tasks for today …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21AD91-01C9-BF4A-9559-8B92F1FED3D4}"/>
              </a:ext>
            </a:extLst>
          </p:cNvPr>
          <p:cNvSpPr txBox="1"/>
          <p:nvPr/>
        </p:nvSpPr>
        <p:spPr>
          <a:xfrm>
            <a:off x="1409218" y="1192721"/>
            <a:ext cx="750328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dirty="0"/>
              <a:t>Review of the 8−12 𝜇𝑚 atmospheric window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2400" dirty="0"/>
              <a:t>Ozone as a greenhouse gas (in the stratosphere)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2400" b="1" dirty="0">
                <a:latin typeface="+mn-lt"/>
              </a:rPr>
              <a:t>Photosynthesis</a:t>
            </a:r>
          </a:p>
        </p:txBody>
      </p:sp>
    </p:spTree>
    <p:extLst>
      <p:ext uri="{BB962C8B-B14F-4D97-AF65-F5344CB8AC3E}">
        <p14:creationId xmlns:p14="http://schemas.microsoft.com/office/powerpoint/2010/main" val="332488136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67733"/>
            <a:ext cx="10480430" cy="530579"/>
          </a:xfrm>
          <a:noFill/>
        </p:spPr>
        <p:txBody>
          <a:bodyPr>
            <a:noAutofit/>
          </a:bodyPr>
          <a:lstStyle/>
          <a:p>
            <a:r>
              <a:rPr lang="en-US" sz="3000" b="1" dirty="0">
                <a:latin typeface="+mn-lt"/>
              </a:rPr>
              <a:t>Einstein’s big idea (well, one of them)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9F0A6CD-66C2-E440-8D46-F7F988D2B3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880" y="714947"/>
            <a:ext cx="2367197" cy="3459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13AA6E6-315B-CE44-B127-6116871F4B95}"/>
              </a:ext>
            </a:extLst>
          </p:cNvPr>
          <p:cNvSpPr txBox="1"/>
          <p:nvPr/>
        </p:nvSpPr>
        <p:spPr>
          <a:xfrm>
            <a:off x="154380" y="4174450"/>
            <a:ext cx="2953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 100-Watt light bulb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7897977D-71FE-CE43-B878-904E0C3D28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5146" y="714946"/>
            <a:ext cx="2367197" cy="3459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CE8FAA6D-A02E-DB46-B352-74FBA06178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6638" y="714945"/>
            <a:ext cx="2367197" cy="3459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95A6A4D-4044-0440-9781-8D4DB008CF75}"/>
              </a:ext>
            </a:extLst>
          </p:cNvPr>
          <p:cNvSpPr txBox="1"/>
          <p:nvPr/>
        </p:nvSpPr>
        <p:spPr>
          <a:xfrm>
            <a:off x="3275415" y="4168782"/>
            <a:ext cx="51774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Two 100-Watt light bulbs</a:t>
            </a:r>
          </a:p>
          <a:p>
            <a:r>
              <a:rPr lang="en-US" sz="2400" dirty="0">
                <a:sym typeface="Wingdings" pitchFamily="2" charset="2"/>
              </a:rPr>
              <a:t> Twice as many photons/second</a:t>
            </a:r>
            <a:endParaRPr lang="en-US" sz="2400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06DA641-C240-B74E-BB01-BEB16D7754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9698" y="714945"/>
            <a:ext cx="2594628" cy="3459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7C5C53E-6BFE-8741-A85F-DB4B3BC7F57F}"/>
              </a:ext>
            </a:extLst>
          </p:cNvPr>
          <p:cNvSpPr txBox="1"/>
          <p:nvPr/>
        </p:nvSpPr>
        <p:spPr>
          <a:xfrm>
            <a:off x="7968344" y="4174448"/>
            <a:ext cx="40692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One 200-Watt light bulb </a:t>
            </a:r>
            <a:r>
              <a:rPr lang="en-US" sz="2400" dirty="0">
                <a:sym typeface="Wingdings" pitchFamily="2" charset="2"/>
              </a:rPr>
              <a:t> Twice as many photons/second</a:t>
            </a:r>
            <a:endParaRPr lang="en-US" sz="2400" dirty="0"/>
          </a:p>
          <a:p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1CE3DFF-C5F5-A24E-9883-82706C3B99E5}"/>
                  </a:ext>
                </a:extLst>
              </p:cNvPr>
              <p:cNvSpPr txBox="1"/>
              <p:nvPr/>
            </p:nvSpPr>
            <p:spPr>
              <a:xfrm>
                <a:off x="154378" y="5003903"/>
                <a:ext cx="12219710" cy="17322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Different </a:t>
                </a:r>
                <a:r>
                  <a:rPr lang="en-US" sz="2400" b="1" dirty="0"/>
                  <a:t>wavelengths</a:t>
                </a:r>
                <a:r>
                  <a:rPr lang="en-US" sz="2400" dirty="0"/>
                  <a:t> of light change the </a:t>
                </a:r>
                <a:r>
                  <a:rPr lang="en-US" sz="2400" b="1" dirty="0"/>
                  <a:t>energy per photon</a:t>
                </a:r>
                <a:r>
                  <a:rPr lang="en-US" sz="2400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𝑝h𝑜𝑡𝑜𝑛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h𝑐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den>
                    </m:f>
                  </m:oMath>
                </a14:m>
                <a:endParaRPr lang="en-US" sz="2400" b="1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Greater light </a:t>
                </a:r>
                <a:r>
                  <a:rPr lang="en-US" sz="2400" b="1" dirty="0"/>
                  <a:t>intensity</a:t>
                </a:r>
                <a:r>
                  <a:rPr lang="en-US" sz="2400" dirty="0"/>
                  <a:t> (double wattage, or two light bulbs) means </a:t>
                </a:r>
                <a:r>
                  <a:rPr lang="en-US" sz="2400" b="1" dirty="0"/>
                  <a:t>more photons/second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b="1" dirty="0"/>
              </a:p>
              <a:p>
                <a:r>
                  <a:rPr lang="en-US" sz="2400" dirty="0"/>
                  <a:t>So … which makes photosynthesis go faster, energy/photon or the number of photons/second?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1CE3DFF-C5F5-A24E-9883-82706C3B99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378" y="5003903"/>
                <a:ext cx="12219710" cy="1732269"/>
              </a:xfrm>
              <a:prstGeom prst="rect">
                <a:avLst/>
              </a:prstGeom>
              <a:blipFill>
                <a:blip r:embed="rId4"/>
                <a:stretch>
                  <a:fillRect l="-831" b="-72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8685165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B4791A9-9122-41BC-942A-7983880B1D7D}"/>
              </a:ext>
            </a:extLst>
          </p:cNvPr>
          <p:cNvSpPr txBox="1"/>
          <p:nvPr/>
        </p:nvSpPr>
        <p:spPr>
          <a:xfrm>
            <a:off x="2031416" y="1191634"/>
            <a:ext cx="582240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molecule </a:t>
            </a:r>
            <a:r>
              <a:rPr lang="en-US" sz="2400" b="1" dirty="0"/>
              <a:t>Chlorophyll</a:t>
            </a:r>
            <a:r>
              <a:rPr lang="en-US" sz="2400" dirty="0"/>
              <a:t> interacts with sunlight. The energy breaks the bonds in water molecules. Oxygen is “breathed out” by plants as waste and the other products are used to help plants make </a:t>
            </a:r>
            <a:r>
              <a:rPr lang="en-US" sz="2400" b="1" dirty="0"/>
              <a:t>ATP</a:t>
            </a:r>
            <a:r>
              <a:rPr lang="en-US" sz="2400" dirty="0"/>
              <a:t> (for energy) and </a:t>
            </a:r>
            <a:r>
              <a:rPr lang="en-US" sz="2400" b="1" dirty="0"/>
              <a:t>glucose</a:t>
            </a:r>
            <a:r>
              <a:rPr lang="en-US" sz="2400" dirty="0"/>
              <a:t> (a type of sugar).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69A09C35-7632-3946-94FF-A8D3B82DF9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67733"/>
            <a:ext cx="11979796" cy="530579"/>
          </a:xfrm>
          <a:noFill/>
        </p:spPr>
        <p:txBody>
          <a:bodyPr>
            <a:noAutofit/>
          </a:bodyPr>
          <a:lstStyle/>
          <a:p>
            <a:r>
              <a:rPr lang="en-US" sz="3000" b="1" dirty="0">
                <a:latin typeface="+mn-lt"/>
              </a:rPr>
              <a:t>Your other task for lab: How does light intensity affect photosynthesis?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BCCD2DA-040E-4448-8DDA-4FAB5EDA6767}"/>
              </a:ext>
            </a:extLst>
          </p:cNvPr>
          <p:cNvGrpSpPr/>
          <p:nvPr/>
        </p:nvGrpSpPr>
        <p:grpSpPr>
          <a:xfrm>
            <a:off x="190864" y="1566149"/>
            <a:ext cx="1602557" cy="2158738"/>
            <a:chOff x="1046375" y="471340"/>
            <a:chExt cx="1602557" cy="2158738"/>
          </a:xfrm>
        </p:grpSpPr>
        <p:sp>
          <p:nvSpPr>
            <p:cNvPr id="6" name="Sun 5">
              <a:extLst>
                <a:ext uri="{FF2B5EF4-FFF2-40B4-BE49-F238E27FC236}">
                  <a16:creationId xmlns:a16="http://schemas.microsoft.com/office/drawing/2014/main" id="{F35E3DA7-7A3B-429E-AF92-B9479ECBC1BE}"/>
                </a:ext>
              </a:extLst>
            </p:cNvPr>
            <p:cNvSpPr/>
            <p:nvPr/>
          </p:nvSpPr>
          <p:spPr>
            <a:xfrm>
              <a:off x="1046375" y="471340"/>
              <a:ext cx="1140644" cy="1140644"/>
            </a:xfrm>
            <a:prstGeom prst="sun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Lightning Bolt 6">
              <a:extLst>
                <a:ext uri="{FF2B5EF4-FFF2-40B4-BE49-F238E27FC236}">
                  <a16:creationId xmlns:a16="http://schemas.microsoft.com/office/drawing/2014/main" id="{661D846F-5733-4DAD-ACFE-D1CB3E2CB66D}"/>
                </a:ext>
              </a:extLst>
            </p:cNvPr>
            <p:cNvSpPr/>
            <p:nvPr/>
          </p:nvSpPr>
          <p:spPr>
            <a:xfrm>
              <a:off x="1791093" y="1772239"/>
              <a:ext cx="857839" cy="857839"/>
            </a:xfrm>
            <a:prstGeom prst="lightningBol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BB8AB79-4C6D-4849-A109-1CD53FA5F408}"/>
              </a:ext>
            </a:extLst>
          </p:cNvPr>
          <p:cNvGrpSpPr>
            <a:grpSpLocks noChangeAspect="1"/>
          </p:cNvGrpSpPr>
          <p:nvPr/>
        </p:nvGrpSpPr>
        <p:grpSpPr>
          <a:xfrm>
            <a:off x="8176740" y="551121"/>
            <a:ext cx="3432667" cy="6306879"/>
            <a:chOff x="5943565" y="375537"/>
            <a:chExt cx="3510329" cy="6449568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873DADA-CFD4-614D-A25D-21F3CF3B0AF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0939"/>
            <a:stretch/>
          </p:blipFill>
          <p:spPr>
            <a:xfrm>
              <a:off x="5943565" y="375537"/>
              <a:ext cx="3510329" cy="6449568"/>
            </a:xfrm>
            <a:prstGeom prst="rect">
              <a:avLst/>
            </a:prstGeom>
          </p:spPr>
        </p:pic>
        <p:sp>
          <p:nvSpPr>
            <p:cNvPr id="15" name="TextBox 48">
              <a:extLst>
                <a:ext uri="{FF2B5EF4-FFF2-40B4-BE49-F238E27FC236}">
                  <a16:creationId xmlns:a16="http://schemas.microsoft.com/office/drawing/2014/main" id="{45CF138E-1B32-DA44-9BAF-D467BCA6643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930369" y="709177"/>
              <a:ext cx="370294" cy="230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0" hangingPunct="0">
                <a:lnSpc>
                  <a:spcPts val="1820"/>
                </a:lnSpc>
              </a:pPr>
              <a:r>
                <a:rPr lang="en-US" sz="1600" b="1" dirty="0">
                  <a:solidFill>
                    <a:srgbClr val="000000"/>
                  </a:solidFill>
                  <a:latin typeface="Arial"/>
                  <a:ea typeface="ＭＳ Ｐゴシック" charset="0"/>
                </a:rPr>
                <a:t>CH</a:t>
              </a:r>
              <a:r>
                <a:rPr lang="en-US" sz="1600" b="1" baseline="-25000" dirty="0">
                  <a:solidFill>
                    <a:srgbClr val="000000"/>
                  </a:solidFill>
                  <a:latin typeface="Arial"/>
                  <a:ea typeface="ＭＳ Ｐゴシック" charset="0"/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8489892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B4791A9-9122-41BC-942A-7983880B1D7D}"/>
              </a:ext>
            </a:extLst>
          </p:cNvPr>
          <p:cNvSpPr txBox="1"/>
          <p:nvPr/>
        </p:nvSpPr>
        <p:spPr>
          <a:xfrm>
            <a:off x="2031416" y="1191634"/>
            <a:ext cx="582240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molecule </a:t>
            </a:r>
            <a:r>
              <a:rPr lang="en-US" sz="2400" b="1" dirty="0"/>
              <a:t>Chlorophyll</a:t>
            </a:r>
            <a:r>
              <a:rPr lang="en-US" sz="2400" dirty="0"/>
              <a:t> interacts with sunlight. The energy breaks the bonds in water molecules. Oxygen is “breathed out” by plants as waste and the other products are used to help plants make </a:t>
            </a:r>
            <a:r>
              <a:rPr lang="en-US" sz="2400" b="1" dirty="0"/>
              <a:t>ATP</a:t>
            </a:r>
            <a:r>
              <a:rPr lang="en-US" sz="2400" dirty="0"/>
              <a:t> (for energy) and </a:t>
            </a:r>
            <a:r>
              <a:rPr lang="en-US" sz="2400" b="1" dirty="0"/>
              <a:t>glucose</a:t>
            </a:r>
            <a:r>
              <a:rPr lang="en-US" sz="2400" dirty="0"/>
              <a:t> (a type of sugar).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69A09C35-7632-3946-94FF-A8D3B82DF9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67733"/>
            <a:ext cx="11979796" cy="530579"/>
          </a:xfrm>
          <a:noFill/>
        </p:spPr>
        <p:txBody>
          <a:bodyPr>
            <a:noAutofit/>
          </a:bodyPr>
          <a:lstStyle/>
          <a:p>
            <a:r>
              <a:rPr lang="en-US" sz="3000" b="1" dirty="0">
                <a:latin typeface="+mn-lt"/>
              </a:rPr>
              <a:t>Your other task for lab: How does light intensity affect photosynthesis?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BCCD2DA-040E-4448-8DDA-4FAB5EDA6767}"/>
              </a:ext>
            </a:extLst>
          </p:cNvPr>
          <p:cNvGrpSpPr/>
          <p:nvPr/>
        </p:nvGrpSpPr>
        <p:grpSpPr>
          <a:xfrm>
            <a:off x="190864" y="1566149"/>
            <a:ext cx="1602557" cy="2158738"/>
            <a:chOff x="1046375" y="471340"/>
            <a:chExt cx="1602557" cy="2158738"/>
          </a:xfrm>
        </p:grpSpPr>
        <p:sp>
          <p:nvSpPr>
            <p:cNvPr id="6" name="Sun 5">
              <a:extLst>
                <a:ext uri="{FF2B5EF4-FFF2-40B4-BE49-F238E27FC236}">
                  <a16:creationId xmlns:a16="http://schemas.microsoft.com/office/drawing/2014/main" id="{F35E3DA7-7A3B-429E-AF92-B9479ECBC1BE}"/>
                </a:ext>
              </a:extLst>
            </p:cNvPr>
            <p:cNvSpPr/>
            <p:nvPr/>
          </p:nvSpPr>
          <p:spPr>
            <a:xfrm>
              <a:off x="1046375" y="471340"/>
              <a:ext cx="1140644" cy="1140644"/>
            </a:xfrm>
            <a:prstGeom prst="sun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Lightning Bolt 6">
              <a:extLst>
                <a:ext uri="{FF2B5EF4-FFF2-40B4-BE49-F238E27FC236}">
                  <a16:creationId xmlns:a16="http://schemas.microsoft.com/office/drawing/2014/main" id="{661D846F-5733-4DAD-ACFE-D1CB3E2CB66D}"/>
                </a:ext>
              </a:extLst>
            </p:cNvPr>
            <p:cNvSpPr/>
            <p:nvPr/>
          </p:nvSpPr>
          <p:spPr>
            <a:xfrm>
              <a:off x="1791093" y="1772239"/>
              <a:ext cx="857839" cy="857839"/>
            </a:xfrm>
            <a:prstGeom prst="lightningBol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BB8AB79-4C6D-4849-A109-1CD53FA5F408}"/>
              </a:ext>
            </a:extLst>
          </p:cNvPr>
          <p:cNvGrpSpPr>
            <a:grpSpLocks noChangeAspect="1"/>
          </p:cNvGrpSpPr>
          <p:nvPr/>
        </p:nvGrpSpPr>
        <p:grpSpPr>
          <a:xfrm>
            <a:off x="8176740" y="551121"/>
            <a:ext cx="3432667" cy="6306879"/>
            <a:chOff x="5943565" y="375537"/>
            <a:chExt cx="3510329" cy="6449568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873DADA-CFD4-614D-A25D-21F3CF3B0AF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0939"/>
            <a:stretch/>
          </p:blipFill>
          <p:spPr>
            <a:xfrm>
              <a:off x="5943565" y="375537"/>
              <a:ext cx="3510329" cy="6449568"/>
            </a:xfrm>
            <a:prstGeom prst="rect">
              <a:avLst/>
            </a:prstGeom>
          </p:spPr>
        </p:pic>
        <p:sp>
          <p:nvSpPr>
            <p:cNvPr id="15" name="TextBox 48">
              <a:extLst>
                <a:ext uri="{FF2B5EF4-FFF2-40B4-BE49-F238E27FC236}">
                  <a16:creationId xmlns:a16="http://schemas.microsoft.com/office/drawing/2014/main" id="{45CF138E-1B32-DA44-9BAF-D467BCA6643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930369" y="709177"/>
              <a:ext cx="370294" cy="230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0" hangingPunct="0">
                <a:lnSpc>
                  <a:spcPts val="1820"/>
                </a:lnSpc>
              </a:pPr>
              <a:r>
                <a:rPr lang="en-US" sz="1600" b="1" dirty="0">
                  <a:solidFill>
                    <a:srgbClr val="000000"/>
                  </a:solidFill>
                  <a:latin typeface="Arial"/>
                  <a:ea typeface="ＭＳ Ｐゴシック" charset="0"/>
                </a:rPr>
                <a:t>CH</a:t>
              </a:r>
              <a:r>
                <a:rPr lang="en-US" sz="1600" b="1" baseline="-25000" dirty="0">
                  <a:solidFill>
                    <a:srgbClr val="000000"/>
                  </a:solidFill>
                  <a:latin typeface="Arial"/>
                  <a:ea typeface="ＭＳ Ｐゴシック" charset="0"/>
                </a:rPr>
                <a:t>3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7E50557-4487-D140-8D1D-B21CA60177DA}"/>
              </a:ext>
            </a:extLst>
          </p:cNvPr>
          <p:cNvGrpSpPr/>
          <p:nvPr/>
        </p:nvGrpSpPr>
        <p:grpSpPr>
          <a:xfrm>
            <a:off x="190864" y="1566149"/>
            <a:ext cx="5181258" cy="4811960"/>
            <a:chOff x="428858" y="1979507"/>
            <a:chExt cx="5181258" cy="4811960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DB7AE966-CD4C-8049-A6C2-3EB08BDC0ECF}"/>
                </a:ext>
              </a:extLst>
            </p:cNvPr>
            <p:cNvGrpSpPr/>
            <p:nvPr/>
          </p:nvGrpSpPr>
          <p:grpSpPr>
            <a:xfrm>
              <a:off x="428858" y="1979507"/>
              <a:ext cx="5140667" cy="4811960"/>
              <a:chOff x="1046375" y="471340"/>
              <a:chExt cx="5140667" cy="4811960"/>
            </a:xfrm>
          </p:grpSpPr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B4439709-CB59-824B-BD89-01F4EC74370D}"/>
                  </a:ext>
                </a:extLst>
              </p:cNvPr>
              <p:cNvSpPr/>
              <p:nvPr/>
            </p:nvSpPr>
            <p:spPr>
              <a:xfrm>
                <a:off x="2032149" y="2488765"/>
                <a:ext cx="4154893" cy="2794535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Sun 21">
                <a:extLst>
                  <a:ext uri="{FF2B5EF4-FFF2-40B4-BE49-F238E27FC236}">
                    <a16:creationId xmlns:a16="http://schemas.microsoft.com/office/drawing/2014/main" id="{49C68CB1-8BCB-6146-A979-09E48D2A3303}"/>
                  </a:ext>
                </a:extLst>
              </p:cNvPr>
              <p:cNvSpPr/>
              <p:nvPr/>
            </p:nvSpPr>
            <p:spPr>
              <a:xfrm>
                <a:off x="1046375" y="471340"/>
                <a:ext cx="1140644" cy="1140644"/>
              </a:xfrm>
              <a:prstGeom prst="sun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Lightning Bolt 22">
                <a:extLst>
                  <a:ext uri="{FF2B5EF4-FFF2-40B4-BE49-F238E27FC236}">
                    <a16:creationId xmlns:a16="http://schemas.microsoft.com/office/drawing/2014/main" id="{A5C61740-0CA7-1A4B-9419-11E064F1DB00}"/>
                  </a:ext>
                </a:extLst>
              </p:cNvPr>
              <p:cNvSpPr/>
              <p:nvPr/>
            </p:nvSpPr>
            <p:spPr>
              <a:xfrm>
                <a:off x="1791093" y="1772239"/>
                <a:ext cx="857839" cy="857839"/>
              </a:xfrm>
              <a:prstGeom prst="lightningBol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8CB9091-3234-AC46-A60F-8F613D4DCBF7}"/>
                  </a:ext>
                </a:extLst>
              </p:cNvPr>
              <p:cNvSpPr txBox="1"/>
              <p:nvPr/>
            </p:nvSpPr>
            <p:spPr>
              <a:xfrm>
                <a:off x="2312279" y="3517693"/>
                <a:ext cx="372900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2 H</a:t>
                </a:r>
                <a:r>
                  <a:rPr lang="en-US" sz="2400" b="1" baseline="-25000" dirty="0"/>
                  <a:t>2</a:t>
                </a:r>
                <a:r>
                  <a:rPr lang="en-US" sz="2400" b="1" dirty="0"/>
                  <a:t>O </a:t>
                </a:r>
                <a:r>
                  <a:rPr lang="en-US" sz="2400" b="1" dirty="0">
                    <a:sym typeface="Wingdings" panose="05000000000000000000" pitchFamily="2" charset="2"/>
                  </a:rPr>
                  <a:t> O</a:t>
                </a:r>
                <a:r>
                  <a:rPr lang="en-US" sz="2400" b="1" baseline="-25000" dirty="0">
                    <a:sym typeface="Wingdings" panose="05000000000000000000" pitchFamily="2" charset="2"/>
                  </a:rPr>
                  <a:t>2</a:t>
                </a:r>
                <a:r>
                  <a:rPr lang="en-US" sz="2400" b="1" dirty="0">
                    <a:sym typeface="Wingdings" panose="05000000000000000000" pitchFamily="2" charset="2"/>
                  </a:rPr>
                  <a:t> + 4 H</a:t>
                </a:r>
                <a:r>
                  <a:rPr lang="en-US" sz="2400" b="1" baseline="30000" dirty="0">
                    <a:sym typeface="Wingdings" panose="05000000000000000000" pitchFamily="2" charset="2"/>
                  </a:rPr>
                  <a:t>+</a:t>
                </a:r>
                <a:r>
                  <a:rPr lang="en-US" sz="2400" b="1" dirty="0">
                    <a:sym typeface="Wingdings" panose="05000000000000000000" pitchFamily="2" charset="2"/>
                  </a:rPr>
                  <a:t> + 4e</a:t>
                </a:r>
                <a:r>
                  <a:rPr lang="en-US" sz="2400" b="1" baseline="30000" dirty="0">
                    <a:sym typeface="Wingdings" panose="05000000000000000000" pitchFamily="2" charset="2"/>
                  </a:rPr>
                  <a:t>-</a:t>
                </a:r>
                <a:endParaRPr lang="en-US" sz="2400" b="1" dirty="0"/>
              </a:p>
            </p:txBody>
          </p:sp>
        </p:grpSp>
        <p:sp>
          <p:nvSpPr>
            <p:cNvPr id="18" name="Right Brace 17">
              <a:extLst>
                <a:ext uri="{FF2B5EF4-FFF2-40B4-BE49-F238E27FC236}">
                  <a16:creationId xmlns:a16="http://schemas.microsoft.com/office/drawing/2014/main" id="{A71C3286-9BDF-494C-9CB0-0E97666F8A6B}"/>
                </a:ext>
              </a:extLst>
            </p:cNvPr>
            <p:cNvSpPr/>
            <p:nvPr/>
          </p:nvSpPr>
          <p:spPr>
            <a:xfrm rot="5400000">
              <a:off x="3977698" y="4975768"/>
              <a:ext cx="331350" cy="1168215"/>
            </a:xfrm>
            <a:prstGeom prst="rightBrac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E28E579-510F-9C4D-A588-D0625AC0B163}"/>
                </a:ext>
              </a:extLst>
            </p:cNvPr>
            <p:cNvSpPr/>
            <p:nvPr/>
          </p:nvSpPr>
          <p:spPr>
            <a:xfrm>
              <a:off x="3095645" y="5742386"/>
              <a:ext cx="2514471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/>
                <a:t>-&gt; ATP and glucose</a:t>
              </a:r>
            </a:p>
          </p:txBody>
        </p:sp>
      </p:grp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36840CD3-F56D-B449-8FC2-2D72F81E6EA9}"/>
              </a:ext>
            </a:extLst>
          </p:cNvPr>
          <p:cNvSpPr/>
          <p:nvPr/>
        </p:nvSpPr>
        <p:spPr>
          <a:xfrm>
            <a:off x="5937338" y="3583574"/>
            <a:ext cx="6146632" cy="32066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What’s the effect of light </a:t>
            </a:r>
            <a:r>
              <a:rPr lang="en-US" sz="2400" b="1" dirty="0"/>
              <a:t>intensity</a:t>
            </a:r>
            <a:r>
              <a:rPr lang="en-US" sz="2400" dirty="0"/>
              <a:t>? </a:t>
            </a:r>
          </a:p>
          <a:p>
            <a:pPr algn="ctr"/>
            <a:endParaRPr lang="en-US" sz="2400" dirty="0"/>
          </a:p>
          <a:p>
            <a:pPr algn="ctr"/>
            <a:endParaRPr lang="en-US" sz="2400" dirty="0"/>
          </a:p>
          <a:p>
            <a:pPr algn="ctr"/>
            <a:endParaRPr lang="en-US" sz="2400" dirty="0"/>
          </a:p>
          <a:p>
            <a:pPr algn="ctr"/>
            <a:r>
              <a:rPr lang="en-US" sz="2400" dirty="0"/>
              <a:t>What’s the effect of light </a:t>
            </a:r>
            <a:r>
              <a:rPr lang="en-US" sz="2400" b="1" dirty="0"/>
              <a:t>wavelength</a:t>
            </a:r>
            <a:r>
              <a:rPr lang="en-US" sz="2400" dirty="0"/>
              <a:t>?</a:t>
            </a:r>
          </a:p>
          <a:p>
            <a:pPr algn="ctr"/>
            <a:endParaRPr lang="en-US" sz="2400" dirty="0"/>
          </a:p>
          <a:p>
            <a:pPr algn="ctr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7747424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B4791A9-9122-41BC-942A-7983880B1D7D}"/>
              </a:ext>
            </a:extLst>
          </p:cNvPr>
          <p:cNvSpPr txBox="1"/>
          <p:nvPr/>
        </p:nvSpPr>
        <p:spPr>
          <a:xfrm>
            <a:off x="2031416" y="1191634"/>
            <a:ext cx="582240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molecule </a:t>
            </a:r>
            <a:r>
              <a:rPr lang="en-US" sz="2400" b="1" dirty="0"/>
              <a:t>Chlorophyll</a:t>
            </a:r>
            <a:r>
              <a:rPr lang="en-US" sz="2400" dirty="0"/>
              <a:t> interacts with sunlight. The energy breaks the bonds in water molecules. Oxygen is “breathed out” by plants as waste and the other products are used to help plants make </a:t>
            </a:r>
            <a:r>
              <a:rPr lang="en-US" sz="2400" b="1" dirty="0"/>
              <a:t>ATP</a:t>
            </a:r>
            <a:r>
              <a:rPr lang="en-US" sz="2400" dirty="0"/>
              <a:t> (for energy) and </a:t>
            </a:r>
            <a:r>
              <a:rPr lang="en-US" sz="2400" b="1" dirty="0"/>
              <a:t>glucose</a:t>
            </a:r>
            <a:r>
              <a:rPr lang="en-US" sz="2400" dirty="0"/>
              <a:t> (a type of sugar).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69A09C35-7632-3946-94FF-A8D3B82DF9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67733"/>
            <a:ext cx="11979796" cy="530579"/>
          </a:xfrm>
          <a:noFill/>
        </p:spPr>
        <p:txBody>
          <a:bodyPr>
            <a:noAutofit/>
          </a:bodyPr>
          <a:lstStyle/>
          <a:p>
            <a:r>
              <a:rPr lang="en-US" sz="3000" b="1" dirty="0">
                <a:latin typeface="+mn-lt"/>
              </a:rPr>
              <a:t>Your other task for lab: How does light intensity affect photosynthesis?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BCCD2DA-040E-4448-8DDA-4FAB5EDA6767}"/>
              </a:ext>
            </a:extLst>
          </p:cNvPr>
          <p:cNvGrpSpPr/>
          <p:nvPr/>
        </p:nvGrpSpPr>
        <p:grpSpPr>
          <a:xfrm>
            <a:off x="190864" y="1566149"/>
            <a:ext cx="1602557" cy="2158738"/>
            <a:chOff x="1046375" y="471340"/>
            <a:chExt cx="1602557" cy="2158738"/>
          </a:xfrm>
        </p:grpSpPr>
        <p:sp>
          <p:nvSpPr>
            <p:cNvPr id="6" name="Sun 5">
              <a:extLst>
                <a:ext uri="{FF2B5EF4-FFF2-40B4-BE49-F238E27FC236}">
                  <a16:creationId xmlns:a16="http://schemas.microsoft.com/office/drawing/2014/main" id="{F35E3DA7-7A3B-429E-AF92-B9479ECBC1BE}"/>
                </a:ext>
              </a:extLst>
            </p:cNvPr>
            <p:cNvSpPr/>
            <p:nvPr/>
          </p:nvSpPr>
          <p:spPr>
            <a:xfrm>
              <a:off x="1046375" y="471340"/>
              <a:ext cx="1140644" cy="1140644"/>
            </a:xfrm>
            <a:prstGeom prst="sun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Lightning Bolt 6">
              <a:extLst>
                <a:ext uri="{FF2B5EF4-FFF2-40B4-BE49-F238E27FC236}">
                  <a16:creationId xmlns:a16="http://schemas.microsoft.com/office/drawing/2014/main" id="{661D846F-5733-4DAD-ACFE-D1CB3E2CB66D}"/>
                </a:ext>
              </a:extLst>
            </p:cNvPr>
            <p:cNvSpPr/>
            <p:nvPr/>
          </p:nvSpPr>
          <p:spPr>
            <a:xfrm>
              <a:off x="1791093" y="1772239"/>
              <a:ext cx="857839" cy="857839"/>
            </a:xfrm>
            <a:prstGeom prst="lightningBol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BB8AB79-4C6D-4849-A109-1CD53FA5F408}"/>
              </a:ext>
            </a:extLst>
          </p:cNvPr>
          <p:cNvGrpSpPr>
            <a:grpSpLocks noChangeAspect="1"/>
          </p:cNvGrpSpPr>
          <p:nvPr/>
        </p:nvGrpSpPr>
        <p:grpSpPr>
          <a:xfrm>
            <a:off x="8176740" y="551121"/>
            <a:ext cx="3432667" cy="6306879"/>
            <a:chOff x="5943565" y="375537"/>
            <a:chExt cx="3510329" cy="6449568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873DADA-CFD4-614D-A25D-21F3CF3B0AF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0939"/>
            <a:stretch/>
          </p:blipFill>
          <p:spPr>
            <a:xfrm>
              <a:off x="5943565" y="375537"/>
              <a:ext cx="3510329" cy="6449568"/>
            </a:xfrm>
            <a:prstGeom prst="rect">
              <a:avLst/>
            </a:prstGeom>
          </p:spPr>
        </p:pic>
        <p:sp>
          <p:nvSpPr>
            <p:cNvPr id="15" name="TextBox 48">
              <a:extLst>
                <a:ext uri="{FF2B5EF4-FFF2-40B4-BE49-F238E27FC236}">
                  <a16:creationId xmlns:a16="http://schemas.microsoft.com/office/drawing/2014/main" id="{45CF138E-1B32-DA44-9BAF-D467BCA6643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930369" y="709177"/>
              <a:ext cx="370294" cy="230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0" hangingPunct="0">
                <a:lnSpc>
                  <a:spcPts val="1820"/>
                </a:lnSpc>
              </a:pPr>
              <a:r>
                <a:rPr lang="en-US" sz="1600" b="1" dirty="0">
                  <a:solidFill>
                    <a:srgbClr val="000000"/>
                  </a:solidFill>
                  <a:latin typeface="Arial"/>
                  <a:ea typeface="ＭＳ Ｐゴシック" charset="0"/>
                </a:rPr>
                <a:t>CH</a:t>
              </a:r>
              <a:r>
                <a:rPr lang="en-US" sz="1600" b="1" baseline="-25000" dirty="0">
                  <a:solidFill>
                    <a:srgbClr val="000000"/>
                  </a:solidFill>
                  <a:latin typeface="Arial"/>
                  <a:ea typeface="ＭＳ Ｐゴシック" charset="0"/>
                </a:rPr>
                <a:t>3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7E50557-4487-D140-8D1D-B21CA60177DA}"/>
              </a:ext>
            </a:extLst>
          </p:cNvPr>
          <p:cNvGrpSpPr/>
          <p:nvPr/>
        </p:nvGrpSpPr>
        <p:grpSpPr>
          <a:xfrm>
            <a:off x="190864" y="1566149"/>
            <a:ext cx="5181258" cy="4811960"/>
            <a:chOff x="428858" y="1979507"/>
            <a:chExt cx="5181258" cy="4811960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DB7AE966-CD4C-8049-A6C2-3EB08BDC0ECF}"/>
                </a:ext>
              </a:extLst>
            </p:cNvPr>
            <p:cNvGrpSpPr/>
            <p:nvPr/>
          </p:nvGrpSpPr>
          <p:grpSpPr>
            <a:xfrm>
              <a:off x="428858" y="1979507"/>
              <a:ext cx="5140667" cy="4811960"/>
              <a:chOff x="1046375" y="471340"/>
              <a:chExt cx="5140667" cy="4811960"/>
            </a:xfrm>
          </p:grpSpPr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B4439709-CB59-824B-BD89-01F4EC74370D}"/>
                  </a:ext>
                </a:extLst>
              </p:cNvPr>
              <p:cNvSpPr/>
              <p:nvPr/>
            </p:nvSpPr>
            <p:spPr>
              <a:xfrm>
                <a:off x="2032149" y="2488765"/>
                <a:ext cx="4154893" cy="2794535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Sun 21">
                <a:extLst>
                  <a:ext uri="{FF2B5EF4-FFF2-40B4-BE49-F238E27FC236}">
                    <a16:creationId xmlns:a16="http://schemas.microsoft.com/office/drawing/2014/main" id="{49C68CB1-8BCB-6146-A979-09E48D2A3303}"/>
                  </a:ext>
                </a:extLst>
              </p:cNvPr>
              <p:cNvSpPr/>
              <p:nvPr/>
            </p:nvSpPr>
            <p:spPr>
              <a:xfrm>
                <a:off x="1046375" y="471340"/>
                <a:ext cx="1140644" cy="1140644"/>
              </a:xfrm>
              <a:prstGeom prst="sun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Lightning Bolt 22">
                <a:extLst>
                  <a:ext uri="{FF2B5EF4-FFF2-40B4-BE49-F238E27FC236}">
                    <a16:creationId xmlns:a16="http://schemas.microsoft.com/office/drawing/2014/main" id="{A5C61740-0CA7-1A4B-9419-11E064F1DB00}"/>
                  </a:ext>
                </a:extLst>
              </p:cNvPr>
              <p:cNvSpPr/>
              <p:nvPr/>
            </p:nvSpPr>
            <p:spPr>
              <a:xfrm>
                <a:off x="1791093" y="1772239"/>
                <a:ext cx="857839" cy="857839"/>
              </a:xfrm>
              <a:prstGeom prst="lightningBol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8CB9091-3234-AC46-A60F-8F613D4DCBF7}"/>
                  </a:ext>
                </a:extLst>
              </p:cNvPr>
              <p:cNvSpPr txBox="1"/>
              <p:nvPr/>
            </p:nvSpPr>
            <p:spPr>
              <a:xfrm>
                <a:off x="2312279" y="3517693"/>
                <a:ext cx="372900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2 H</a:t>
                </a:r>
                <a:r>
                  <a:rPr lang="en-US" sz="2400" b="1" baseline="-25000" dirty="0"/>
                  <a:t>2</a:t>
                </a:r>
                <a:r>
                  <a:rPr lang="en-US" sz="2400" b="1" dirty="0"/>
                  <a:t>O </a:t>
                </a:r>
                <a:r>
                  <a:rPr lang="en-US" sz="2400" b="1" dirty="0">
                    <a:sym typeface="Wingdings" panose="05000000000000000000" pitchFamily="2" charset="2"/>
                  </a:rPr>
                  <a:t> O</a:t>
                </a:r>
                <a:r>
                  <a:rPr lang="en-US" sz="2400" b="1" baseline="-25000" dirty="0">
                    <a:sym typeface="Wingdings" panose="05000000000000000000" pitchFamily="2" charset="2"/>
                  </a:rPr>
                  <a:t>2</a:t>
                </a:r>
                <a:r>
                  <a:rPr lang="en-US" sz="2400" b="1" dirty="0">
                    <a:sym typeface="Wingdings" panose="05000000000000000000" pitchFamily="2" charset="2"/>
                  </a:rPr>
                  <a:t> + 4 H</a:t>
                </a:r>
                <a:r>
                  <a:rPr lang="en-US" sz="2400" b="1" baseline="30000" dirty="0">
                    <a:sym typeface="Wingdings" panose="05000000000000000000" pitchFamily="2" charset="2"/>
                  </a:rPr>
                  <a:t>+</a:t>
                </a:r>
                <a:r>
                  <a:rPr lang="en-US" sz="2400" b="1" dirty="0">
                    <a:sym typeface="Wingdings" panose="05000000000000000000" pitchFamily="2" charset="2"/>
                  </a:rPr>
                  <a:t> + 4e</a:t>
                </a:r>
                <a:r>
                  <a:rPr lang="en-US" sz="2400" b="1" baseline="30000" dirty="0">
                    <a:sym typeface="Wingdings" panose="05000000000000000000" pitchFamily="2" charset="2"/>
                  </a:rPr>
                  <a:t>-</a:t>
                </a:r>
                <a:endParaRPr lang="en-US" sz="2400" b="1" dirty="0"/>
              </a:p>
            </p:txBody>
          </p:sp>
        </p:grpSp>
        <p:sp>
          <p:nvSpPr>
            <p:cNvPr id="18" name="Right Brace 17">
              <a:extLst>
                <a:ext uri="{FF2B5EF4-FFF2-40B4-BE49-F238E27FC236}">
                  <a16:creationId xmlns:a16="http://schemas.microsoft.com/office/drawing/2014/main" id="{A71C3286-9BDF-494C-9CB0-0E97666F8A6B}"/>
                </a:ext>
              </a:extLst>
            </p:cNvPr>
            <p:cNvSpPr/>
            <p:nvPr/>
          </p:nvSpPr>
          <p:spPr>
            <a:xfrm rot="5400000">
              <a:off x="3977698" y="4975768"/>
              <a:ext cx="331350" cy="1168215"/>
            </a:xfrm>
            <a:prstGeom prst="rightBrac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E28E579-510F-9C4D-A588-D0625AC0B163}"/>
                </a:ext>
              </a:extLst>
            </p:cNvPr>
            <p:cNvSpPr/>
            <p:nvPr/>
          </p:nvSpPr>
          <p:spPr>
            <a:xfrm>
              <a:off x="3095645" y="5742386"/>
              <a:ext cx="2514471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/>
                <a:t>-&gt; ATP and glucose</a:t>
              </a:r>
            </a:p>
          </p:txBody>
        </p:sp>
      </p:grp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36840CD3-F56D-B449-8FC2-2D72F81E6EA9}"/>
              </a:ext>
            </a:extLst>
          </p:cNvPr>
          <p:cNvSpPr/>
          <p:nvPr/>
        </p:nvSpPr>
        <p:spPr>
          <a:xfrm>
            <a:off x="5937338" y="3583574"/>
            <a:ext cx="6146632" cy="32066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What’s the effect of light </a:t>
            </a:r>
            <a:r>
              <a:rPr lang="en-US" sz="2400" b="1" dirty="0"/>
              <a:t>intensity</a:t>
            </a:r>
            <a:r>
              <a:rPr lang="en-US" sz="2400" dirty="0"/>
              <a:t>? </a:t>
            </a:r>
          </a:p>
          <a:p>
            <a:pPr algn="ctr"/>
            <a:r>
              <a:rPr lang="en-US" sz="2400" dirty="0"/>
              <a:t>-&gt; According to Einstein, more photons/second)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/>
              <a:t>What’s the effect of light </a:t>
            </a:r>
            <a:r>
              <a:rPr lang="en-US" sz="2400" b="1" dirty="0"/>
              <a:t>wavelength</a:t>
            </a:r>
            <a:r>
              <a:rPr lang="en-US" sz="2400" dirty="0"/>
              <a:t>?</a:t>
            </a:r>
          </a:p>
          <a:p>
            <a:pPr algn="ctr"/>
            <a:endParaRPr lang="en-US" sz="2400" dirty="0"/>
          </a:p>
          <a:p>
            <a:pPr algn="ctr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5501564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B4791A9-9122-41BC-942A-7983880B1D7D}"/>
              </a:ext>
            </a:extLst>
          </p:cNvPr>
          <p:cNvSpPr txBox="1"/>
          <p:nvPr/>
        </p:nvSpPr>
        <p:spPr>
          <a:xfrm>
            <a:off x="2031416" y="1191634"/>
            <a:ext cx="582240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molecule </a:t>
            </a:r>
            <a:r>
              <a:rPr lang="en-US" sz="2400" b="1" dirty="0"/>
              <a:t>Chlorophyll</a:t>
            </a:r>
            <a:r>
              <a:rPr lang="en-US" sz="2400" dirty="0"/>
              <a:t> interacts with sunlight. The energy breaks the bonds in water molecules. Oxygen is “breathed out” by plants as waste and the other products are used to help plants make </a:t>
            </a:r>
            <a:r>
              <a:rPr lang="en-US" sz="2400" b="1" dirty="0"/>
              <a:t>ATP</a:t>
            </a:r>
            <a:r>
              <a:rPr lang="en-US" sz="2400" dirty="0"/>
              <a:t> (for energy) and </a:t>
            </a:r>
            <a:r>
              <a:rPr lang="en-US" sz="2400" b="1" dirty="0"/>
              <a:t>glucose</a:t>
            </a:r>
            <a:r>
              <a:rPr lang="en-US" sz="2400" dirty="0"/>
              <a:t> (a type of sugar).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69A09C35-7632-3946-94FF-A8D3B82DF9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67733"/>
            <a:ext cx="11979796" cy="530579"/>
          </a:xfrm>
          <a:noFill/>
        </p:spPr>
        <p:txBody>
          <a:bodyPr>
            <a:noAutofit/>
          </a:bodyPr>
          <a:lstStyle/>
          <a:p>
            <a:r>
              <a:rPr lang="en-US" sz="3000" b="1" dirty="0">
                <a:latin typeface="+mn-lt"/>
              </a:rPr>
              <a:t>Your other task for lab: How does light intensity affect photosynthesis?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BCCD2DA-040E-4448-8DDA-4FAB5EDA6767}"/>
              </a:ext>
            </a:extLst>
          </p:cNvPr>
          <p:cNvGrpSpPr/>
          <p:nvPr/>
        </p:nvGrpSpPr>
        <p:grpSpPr>
          <a:xfrm>
            <a:off x="190864" y="1566149"/>
            <a:ext cx="1602557" cy="2158738"/>
            <a:chOff x="1046375" y="471340"/>
            <a:chExt cx="1602557" cy="2158738"/>
          </a:xfrm>
        </p:grpSpPr>
        <p:sp>
          <p:nvSpPr>
            <p:cNvPr id="6" name="Sun 5">
              <a:extLst>
                <a:ext uri="{FF2B5EF4-FFF2-40B4-BE49-F238E27FC236}">
                  <a16:creationId xmlns:a16="http://schemas.microsoft.com/office/drawing/2014/main" id="{F35E3DA7-7A3B-429E-AF92-B9479ECBC1BE}"/>
                </a:ext>
              </a:extLst>
            </p:cNvPr>
            <p:cNvSpPr/>
            <p:nvPr/>
          </p:nvSpPr>
          <p:spPr>
            <a:xfrm>
              <a:off x="1046375" y="471340"/>
              <a:ext cx="1140644" cy="1140644"/>
            </a:xfrm>
            <a:prstGeom prst="sun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Lightning Bolt 6">
              <a:extLst>
                <a:ext uri="{FF2B5EF4-FFF2-40B4-BE49-F238E27FC236}">
                  <a16:creationId xmlns:a16="http://schemas.microsoft.com/office/drawing/2014/main" id="{661D846F-5733-4DAD-ACFE-D1CB3E2CB66D}"/>
                </a:ext>
              </a:extLst>
            </p:cNvPr>
            <p:cNvSpPr/>
            <p:nvPr/>
          </p:nvSpPr>
          <p:spPr>
            <a:xfrm>
              <a:off x="1791093" y="1772239"/>
              <a:ext cx="857839" cy="857839"/>
            </a:xfrm>
            <a:prstGeom prst="lightningBol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BB8AB79-4C6D-4849-A109-1CD53FA5F408}"/>
              </a:ext>
            </a:extLst>
          </p:cNvPr>
          <p:cNvGrpSpPr>
            <a:grpSpLocks noChangeAspect="1"/>
          </p:cNvGrpSpPr>
          <p:nvPr/>
        </p:nvGrpSpPr>
        <p:grpSpPr>
          <a:xfrm>
            <a:off x="8176740" y="551121"/>
            <a:ext cx="3432667" cy="6306879"/>
            <a:chOff x="5943565" y="375537"/>
            <a:chExt cx="3510329" cy="6449568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873DADA-CFD4-614D-A25D-21F3CF3B0AF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0939"/>
            <a:stretch/>
          </p:blipFill>
          <p:spPr>
            <a:xfrm>
              <a:off x="5943565" y="375537"/>
              <a:ext cx="3510329" cy="6449568"/>
            </a:xfrm>
            <a:prstGeom prst="rect">
              <a:avLst/>
            </a:prstGeom>
          </p:spPr>
        </p:pic>
        <p:sp>
          <p:nvSpPr>
            <p:cNvPr id="15" name="TextBox 48">
              <a:extLst>
                <a:ext uri="{FF2B5EF4-FFF2-40B4-BE49-F238E27FC236}">
                  <a16:creationId xmlns:a16="http://schemas.microsoft.com/office/drawing/2014/main" id="{45CF138E-1B32-DA44-9BAF-D467BCA6643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930369" y="709177"/>
              <a:ext cx="370294" cy="230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0" hangingPunct="0">
                <a:lnSpc>
                  <a:spcPts val="1820"/>
                </a:lnSpc>
              </a:pPr>
              <a:r>
                <a:rPr lang="en-US" sz="1600" b="1" dirty="0">
                  <a:solidFill>
                    <a:srgbClr val="000000"/>
                  </a:solidFill>
                  <a:latin typeface="Arial"/>
                  <a:ea typeface="ＭＳ Ｐゴシック" charset="0"/>
                </a:rPr>
                <a:t>CH</a:t>
              </a:r>
              <a:r>
                <a:rPr lang="en-US" sz="1600" b="1" baseline="-25000" dirty="0">
                  <a:solidFill>
                    <a:srgbClr val="000000"/>
                  </a:solidFill>
                  <a:latin typeface="Arial"/>
                  <a:ea typeface="ＭＳ Ｐゴシック" charset="0"/>
                </a:rPr>
                <a:t>3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7E50557-4487-D140-8D1D-B21CA60177DA}"/>
              </a:ext>
            </a:extLst>
          </p:cNvPr>
          <p:cNvGrpSpPr/>
          <p:nvPr/>
        </p:nvGrpSpPr>
        <p:grpSpPr>
          <a:xfrm>
            <a:off x="190864" y="1566149"/>
            <a:ext cx="5181258" cy="4811960"/>
            <a:chOff x="428858" y="1979507"/>
            <a:chExt cx="5181258" cy="4811960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DB7AE966-CD4C-8049-A6C2-3EB08BDC0ECF}"/>
                </a:ext>
              </a:extLst>
            </p:cNvPr>
            <p:cNvGrpSpPr/>
            <p:nvPr/>
          </p:nvGrpSpPr>
          <p:grpSpPr>
            <a:xfrm>
              <a:off x="428858" y="1979507"/>
              <a:ext cx="5140667" cy="4811960"/>
              <a:chOff x="1046375" y="471340"/>
              <a:chExt cx="5140667" cy="4811960"/>
            </a:xfrm>
          </p:grpSpPr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B4439709-CB59-824B-BD89-01F4EC74370D}"/>
                  </a:ext>
                </a:extLst>
              </p:cNvPr>
              <p:cNvSpPr/>
              <p:nvPr/>
            </p:nvSpPr>
            <p:spPr>
              <a:xfrm>
                <a:off x="2032149" y="2488765"/>
                <a:ext cx="4154893" cy="2794535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Sun 21">
                <a:extLst>
                  <a:ext uri="{FF2B5EF4-FFF2-40B4-BE49-F238E27FC236}">
                    <a16:creationId xmlns:a16="http://schemas.microsoft.com/office/drawing/2014/main" id="{49C68CB1-8BCB-6146-A979-09E48D2A3303}"/>
                  </a:ext>
                </a:extLst>
              </p:cNvPr>
              <p:cNvSpPr/>
              <p:nvPr/>
            </p:nvSpPr>
            <p:spPr>
              <a:xfrm>
                <a:off x="1046375" y="471340"/>
                <a:ext cx="1140644" cy="1140644"/>
              </a:xfrm>
              <a:prstGeom prst="sun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Lightning Bolt 22">
                <a:extLst>
                  <a:ext uri="{FF2B5EF4-FFF2-40B4-BE49-F238E27FC236}">
                    <a16:creationId xmlns:a16="http://schemas.microsoft.com/office/drawing/2014/main" id="{A5C61740-0CA7-1A4B-9419-11E064F1DB00}"/>
                  </a:ext>
                </a:extLst>
              </p:cNvPr>
              <p:cNvSpPr/>
              <p:nvPr/>
            </p:nvSpPr>
            <p:spPr>
              <a:xfrm>
                <a:off x="1791093" y="1772239"/>
                <a:ext cx="857839" cy="857839"/>
              </a:xfrm>
              <a:prstGeom prst="lightningBol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8CB9091-3234-AC46-A60F-8F613D4DCBF7}"/>
                  </a:ext>
                </a:extLst>
              </p:cNvPr>
              <p:cNvSpPr txBox="1"/>
              <p:nvPr/>
            </p:nvSpPr>
            <p:spPr>
              <a:xfrm>
                <a:off x="2312279" y="3517693"/>
                <a:ext cx="372900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2 H</a:t>
                </a:r>
                <a:r>
                  <a:rPr lang="en-US" sz="2400" b="1" baseline="-25000" dirty="0"/>
                  <a:t>2</a:t>
                </a:r>
                <a:r>
                  <a:rPr lang="en-US" sz="2400" b="1" dirty="0"/>
                  <a:t>O </a:t>
                </a:r>
                <a:r>
                  <a:rPr lang="en-US" sz="2400" b="1" dirty="0">
                    <a:sym typeface="Wingdings" panose="05000000000000000000" pitchFamily="2" charset="2"/>
                  </a:rPr>
                  <a:t> O</a:t>
                </a:r>
                <a:r>
                  <a:rPr lang="en-US" sz="2400" b="1" baseline="-25000" dirty="0">
                    <a:sym typeface="Wingdings" panose="05000000000000000000" pitchFamily="2" charset="2"/>
                  </a:rPr>
                  <a:t>2</a:t>
                </a:r>
                <a:r>
                  <a:rPr lang="en-US" sz="2400" b="1" dirty="0">
                    <a:sym typeface="Wingdings" panose="05000000000000000000" pitchFamily="2" charset="2"/>
                  </a:rPr>
                  <a:t> + 4 H</a:t>
                </a:r>
                <a:r>
                  <a:rPr lang="en-US" sz="2400" b="1" baseline="30000" dirty="0">
                    <a:sym typeface="Wingdings" panose="05000000000000000000" pitchFamily="2" charset="2"/>
                  </a:rPr>
                  <a:t>+</a:t>
                </a:r>
                <a:r>
                  <a:rPr lang="en-US" sz="2400" b="1" dirty="0">
                    <a:sym typeface="Wingdings" panose="05000000000000000000" pitchFamily="2" charset="2"/>
                  </a:rPr>
                  <a:t> + 4e</a:t>
                </a:r>
                <a:r>
                  <a:rPr lang="en-US" sz="2400" b="1" baseline="30000" dirty="0">
                    <a:sym typeface="Wingdings" panose="05000000000000000000" pitchFamily="2" charset="2"/>
                  </a:rPr>
                  <a:t>-</a:t>
                </a:r>
                <a:endParaRPr lang="en-US" sz="2400" b="1" dirty="0"/>
              </a:p>
            </p:txBody>
          </p:sp>
        </p:grpSp>
        <p:sp>
          <p:nvSpPr>
            <p:cNvPr id="18" name="Right Brace 17">
              <a:extLst>
                <a:ext uri="{FF2B5EF4-FFF2-40B4-BE49-F238E27FC236}">
                  <a16:creationId xmlns:a16="http://schemas.microsoft.com/office/drawing/2014/main" id="{A71C3286-9BDF-494C-9CB0-0E97666F8A6B}"/>
                </a:ext>
              </a:extLst>
            </p:cNvPr>
            <p:cNvSpPr/>
            <p:nvPr/>
          </p:nvSpPr>
          <p:spPr>
            <a:xfrm rot="5400000">
              <a:off x="3977698" y="4975768"/>
              <a:ext cx="331350" cy="1168215"/>
            </a:xfrm>
            <a:prstGeom prst="rightBrac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E28E579-510F-9C4D-A588-D0625AC0B163}"/>
                </a:ext>
              </a:extLst>
            </p:cNvPr>
            <p:cNvSpPr/>
            <p:nvPr/>
          </p:nvSpPr>
          <p:spPr>
            <a:xfrm>
              <a:off x="3095645" y="5742386"/>
              <a:ext cx="2514471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/>
                <a:t>-&gt; ATP and glucose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36840CD3-F56D-B449-8FC2-2D72F81E6EA9}"/>
                  </a:ext>
                </a:extLst>
              </p:cNvPr>
              <p:cNvSpPr/>
              <p:nvPr/>
            </p:nvSpPr>
            <p:spPr>
              <a:xfrm>
                <a:off x="5937338" y="3583574"/>
                <a:ext cx="6146632" cy="3206693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/>
              </a:p>
              <a:p>
                <a:pPr algn="ctr"/>
                <a:r>
                  <a:rPr lang="en-US" sz="2400" dirty="0"/>
                  <a:t>What’s the effect of light </a:t>
                </a:r>
                <a:r>
                  <a:rPr lang="en-US" sz="2400" b="1" dirty="0"/>
                  <a:t>intensity</a:t>
                </a:r>
                <a:r>
                  <a:rPr lang="en-US" sz="2400" dirty="0"/>
                  <a:t>? </a:t>
                </a:r>
              </a:p>
              <a:p>
                <a:pPr algn="ctr"/>
                <a:r>
                  <a:rPr lang="en-US" sz="2400" dirty="0"/>
                  <a:t>-&gt; According to Einstein, more photons/second)</a:t>
                </a:r>
              </a:p>
              <a:p>
                <a:pPr algn="ctr"/>
                <a:endParaRPr lang="en-US" sz="2400" dirty="0"/>
              </a:p>
              <a:p>
                <a:pPr algn="ctr"/>
                <a:r>
                  <a:rPr lang="en-US" sz="2400" dirty="0"/>
                  <a:t>What’s the effect of light </a:t>
                </a:r>
                <a:r>
                  <a:rPr lang="en-US" sz="2400" b="1" dirty="0"/>
                  <a:t>wavelength</a:t>
                </a:r>
                <a:r>
                  <a:rPr lang="en-US" sz="2400" dirty="0"/>
                  <a:t>?</a:t>
                </a:r>
              </a:p>
              <a:p>
                <a:pPr algn="ctr"/>
                <a:r>
                  <a:rPr lang="en-US" sz="2400" dirty="0"/>
                  <a:t>Since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𝑝h𝑜𝑡𝑜𝑛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h𝑐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2400" dirty="0"/>
                  <a:t>, longer wavelength -&gt; less energy/photon</a:t>
                </a:r>
              </a:p>
              <a:p>
                <a:pPr algn="ctr"/>
                <a:endParaRPr lang="en-US" sz="2400" dirty="0"/>
              </a:p>
            </p:txBody>
          </p:sp>
        </mc:Choice>
        <mc:Fallback xmlns=""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36840CD3-F56D-B449-8FC2-2D72F81E6E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7338" y="3583574"/>
                <a:ext cx="6146632" cy="3206693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6848358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0754E10-7E66-EC48-9E5F-DD43387E03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900" y="336550"/>
            <a:ext cx="9220200" cy="618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2718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11608903" cy="758525"/>
          </a:xfrm>
          <a:noFill/>
        </p:spPr>
        <p:txBody>
          <a:bodyPr>
            <a:noAutofit/>
          </a:bodyPr>
          <a:lstStyle/>
          <a:p>
            <a:r>
              <a:rPr lang="en-US" sz="3000" b="1" dirty="0">
                <a:latin typeface="+mn-lt"/>
              </a:rPr>
              <a:t>Practice … estimating resonance-averaged properties</a:t>
            </a:r>
            <a:endParaRPr lang="en-US" sz="3000" b="1" i="1" dirty="0">
              <a:latin typeface="+mn-lt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1DDAABC-6938-5B45-911A-0AB9B720C8CF}"/>
              </a:ext>
            </a:extLst>
          </p:cNvPr>
          <p:cNvGrpSpPr/>
          <p:nvPr/>
        </p:nvGrpSpPr>
        <p:grpSpPr>
          <a:xfrm rot="2446845">
            <a:off x="8572393" y="7406340"/>
            <a:ext cx="142427" cy="152401"/>
            <a:chOff x="4785756" y="2861953"/>
            <a:chExt cx="142427" cy="152401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59145FC5-C8A3-A140-A540-448CF0A5B863}"/>
                </a:ext>
              </a:extLst>
            </p:cNvPr>
            <p:cNvSpPr/>
            <p:nvPr/>
          </p:nvSpPr>
          <p:spPr>
            <a:xfrm>
              <a:off x="4785756" y="2861953"/>
              <a:ext cx="73152" cy="7125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4A718B5C-0F9B-884D-AA40-A00D06B5B857}"/>
                </a:ext>
              </a:extLst>
            </p:cNvPr>
            <p:cNvSpPr/>
            <p:nvPr/>
          </p:nvSpPr>
          <p:spPr>
            <a:xfrm>
              <a:off x="4855031" y="2943102"/>
              <a:ext cx="73152" cy="7125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78C46F19-A64C-644E-8C79-64365E15C101}"/>
              </a:ext>
            </a:extLst>
          </p:cNvPr>
          <p:cNvGrpSpPr>
            <a:grpSpLocks noChangeAspect="1"/>
          </p:cNvGrpSpPr>
          <p:nvPr/>
        </p:nvGrpSpPr>
        <p:grpSpPr>
          <a:xfrm>
            <a:off x="1964633" y="612152"/>
            <a:ext cx="7679635" cy="2304182"/>
            <a:chOff x="0" y="1703181"/>
            <a:chExt cx="12192000" cy="3658063"/>
          </a:xfrm>
        </p:grpSpPr>
        <p:pic>
          <p:nvPicPr>
            <p:cNvPr id="5122" name="Picture 2">
              <a:extLst>
                <a:ext uri="{FF2B5EF4-FFF2-40B4-BE49-F238E27FC236}">
                  <a16:creationId xmlns:a16="http://schemas.microsoft.com/office/drawing/2014/main" id="{A302D981-D8CA-874B-9563-1DFA4330DF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703181"/>
              <a:ext cx="12192000" cy="32115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3752950-DB92-3548-BFC5-71F91164278C}"/>
                </a:ext>
              </a:extLst>
            </p:cNvPr>
            <p:cNvSpPr txBox="1"/>
            <p:nvPr/>
          </p:nvSpPr>
          <p:spPr>
            <a:xfrm>
              <a:off x="1311965" y="4899579"/>
              <a:ext cx="1828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33%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27DE4A8-8698-1141-9AFD-672E4AC7603A}"/>
                </a:ext>
              </a:extLst>
            </p:cNvPr>
            <p:cNvSpPr txBox="1"/>
            <p:nvPr/>
          </p:nvSpPr>
          <p:spPr>
            <a:xfrm>
              <a:off x="5638800" y="4899578"/>
              <a:ext cx="1828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33%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D6DC9C06-731C-EF45-B8A0-0F4CED0D0C87}"/>
                </a:ext>
              </a:extLst>
            </p:cNvPr>
            <p:cNvSpPr txBox="1"/>
            <p:nvPr/>
          </p:nvSpPr>
          <p:spPr>
            <a:xfrm>
              <a:off x="9965635" y="4899577"/>
              <a:ext cx="1828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33%</a:t>
              </a:r>
            </a:p>
          </p:txBody>
        </p:sp>
      </p:grpSp>
      <p:pic>
        <p:nvPicPr>
          <p:cNvPr id="11266" name="Picture 2">
            <a:extLst>
              <a:ext uri="{FF2B5EF4-FFF2-40B4-BE49-F238E27FC236}">
                <a16:creationId xmlns:a16="http://schemas.microsoft.com/office/drawing/2014/main" id="{34D103AC-7F2D-2247-A9F1-698C7F207E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5246" y="3638950"/>
            <a:ext cx="4121508" cy="3079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rc 2">
            <a:extLst>
              <a:ext uri="{FF2B5EF4-FFF2-40B4-BE49-F238E27FC236}">
                <a16:creationId xmlns:a16="http://schemas.microsoft.com/office/drawing/2014/main" id="{3F36EF31-2869-A646-97E8-F31A38776323}"/>
              </a:ext>
            </a:extLst>
          </p:cNvPr>
          <p:cNvSpPr/>
          <p:nvPr/>
        </p:nvSpPr>
        <p:spPr>
          <a:xfrm>
            <a:off x="8809184" y="2116474"/>
            <a:ext cx="1053548" cy="3044952"/>
          </a:xfrm>
          <a:prstGeom prst="arc">
            <a:avLst>
              <a:gd name="adj1" fmla="val 16449444"/>
              <a:gd name="adj2" fmla="val 5419447"/>
            </a:avLst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9E8875-300E-1D46-9E0E-42FE4159CE2B}"/>
              </a:ext>
            </a:extLst>
          </p:cNvPr>
          <p:cNvSpPr txBox="1"/>
          <p:nvPr/>
        </p:nvSpPr>
        <p:spPr>
          <a:xfrm>
            <a:off x="10167094" y="3223451"/>
            <a:ext cx="19621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Combine all three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DBB4309-22EA-0F42-A70D-A1BE7BA1969D}"/>
              </a:ext>
            </a:extLst>
          </p:cNvPr>
          <p:cNvSpPr txBox="1"/>
          <p:nvPr/>
        </p:nvSpPr>
        <p:spPr>
          <a:xfrm>
            <a:off x="1784212" y="4439739"/>
            <a:ext cx="166964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Formal charges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775322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11608903" cy="758525"/>
          </a:xfrm>
          <a:noFill/>
        </p:spPr>
        <p:txBody>
          <a:bodyPr>
            <a:noAutofit/>
          </a:bodyPr>
          <a:lstStyle/>
          <a:p>
            <a:r>
              <a:rPr lang="en-US" sz="3000" b="1" dirty="0">
                <a:latin typeface="+mn-lt"/>
              </a:rPr>
              <a:t>Practice … estimating resonance-averaged properties</a:t>
            </a:r>
            <a:endParaRPr lang="en-US" sz="3000" b="1" i="1" dirty="0">
              <a:latin typeface="+mn-lt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1DDAABC-6938-5B45-911A-0AB9B720C8CF}"/>
              </a:ext>
            </a:extLst>
          </p:cNvPr>
          <p:cNvGrpSpPr/>
          <p:nvPr/>
        </p:nvGrpSpPr>
        <p:grpSpPr>
          <a:xfrm rot="2446845">
            <a:off x="8572393" y="7406340"/>
            <a:ext cx="142427" cy="152401"/>
            <a:chOff x="4785756" y="2861953"/>
            <a:chExt cx="142427" cy="152401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59145FC5-C8A3-A140-A540-448CF0A5B863}"/>
                </a:ext>
              </a:extLst>
            </p:cNvPr>
            <p:cNvSpPr/>
            <p:nvPr/>
          </p:nvSpPr>
          <p:spPr>
            <a:xfrm>
              <a:off x="4785756" y="2861953"/>
              <a:ext cx="73152" cy="7125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4A718B5C-0F9B-884D-AA40-A00D06B5B857}"/>
                </a:ext>
              </a:extLst>
            </p:cNvPr>
            <p:cNvSpPr/>
            <p:nvPr/>
          </p:nvSpPr>
          <p:spPr>
            <a:xfrm>
              <a:off x="4855031" y="2943102"/>
              <a:ext cx="73152" cy="7125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78C46F19-A64C-644E-8C79-64365E15C101}"/>
              </a:ext>
            </a:extLst>
          </p:cNvPr>
          <p:cNvGrpSpPr>
            <a:grpSpLocks noChangeAspect="1"/>
          </p:cNvGrpSpPr>
          <p:nvPr/>
        </p:nvGrpSpPr>
        <p:grpSpPr>
          <a:xfrm>
            <a:off x="1964633" y="612152"/>
            <a:ext cx="7679635" cy="2304182"/>
            <a:chOff x="0" y="1703181"/>
            <a:chExt cx="12192000" cy="3658063"/>
          </a:xfrm>
        </p:grpSpPr>
        <p:pic>
          <p:nvPicPr>
            <p:cNvPr id="5122" name="Picture 2">
              <a:extLst>
                <a:ext uri="{FF2B5EF4-FFF2-40B4-BE49-F238E27FC236}">
                  <a16:creationId xmlns:a16="http://schemas.microsoft.com/office/drawing/2014/main" id="{A302D981-D8CA-874B-9563-1DFA4330DF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703181"/>
              <a:ext cx="12192000" cy="32115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3752950-DB92-3548-BFC5-71F91164278C}"/>
                </a:ext>
              </a:extLst>
            </p:cNvPr>
            <p:cNvSpPr txBox="1"/>
            <p:nvPr/>
          </p:nvSpPr>
          <p:spPr>
            <a:xfrm>
              <a:off x="1311965" y="4899579"/>
              <a:ext cx="1828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33%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27DE4A8-8698-1141-9AFD-672E4AC7603A}"/>
                </a:ext>
              </a:extLst>
            </p:cNvPr>
            <p:cNvSpPr txBox="1"/>
            <p:nvPr/>
          </p:nvSpPr>
          <p:spPr>
            <a:xfrm>
              <a:off x="5638800" y="4899578"/>
              <a:ext cx="1828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33%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D6DC9C06-731C-EF45-B8A0-0F4CED0D0C87}"/>
                </a:ext>
              </a:extLst>
            </p:cNvPr>
            <p:cNvSpPr txBox="1"/>
            <p:nvPr/>
          </p:nvSpPr>
          <p:spPr>
            <a:xfrm>
              <a:off x="9965635" y="4899577"/>
              <a:ext cx="1828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33%</a:t>
              </a:r>
            </a:p>
          </p:txBody>
        </p:sp>
      </p:grpSp>
      <p:pic>
        <p:nvPicPr>
          <p:cNvPr id="11266" name="Picture 2">
            <a:extLst>
              <a:ext uri="{FF2B5EF4-FFF2-40B4-BE49-F238E27FC236}">
                <a16:creationId xmlns:a16="http://schemas.microsoft.com/office/drawing/2014/main" id="{34D103AC-7F2D-2247-A9F1-698C7F207E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5246" y="3638950"/>
            <a:ext cx="4121508" cy="3079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rc 2">
            <a:extLst>
              <a:ext uri="{FF2B5EF4-FFF2-40B4-BE49-F238E27FC236}">
                <a16:creationId xmlns:a16="http://schemas.microsoft.com/office/drawing/2014/main" id="{3F36EF31-2869-A646-97E8-F31A38776323}"/>
              </a:ext>
            </a:extLst>
          </p:cNvPr>
          <p:cNvSpPr/>
          <p:nvPr/>
        </p:nvSpPr>
        <p:spPr>
          <a:xfrm>
            <a:off x="8809184" y="2116474"/>
            <a:ext cx="1053548" cy="3044952"/>
          </a:xfrm>
          <a:prstGeom prst="arc">
            <a:avLst>
              <a:gd name="adj1" fmla="val 16449444"/>
              <a:gd name="adj2" fmla="val 5419447"/>
            </a:avLst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9E8875-300E-1D46-9E0E-42FE4159CE2B}"/>
              </a:ext>
            </a:extLst>
          </p:cNvPr>
          <p:cNvSpPr txBox="1"/>
          <p:nvPr/>
        </p:nvSpPr>
        <p:spPr>
          <a:xfrm>
            <a:off x="10167094" y="3223451"/>
            <a:ext cx="19621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Combine all three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53EBC62-D41A-0540-8981-C04FCAB02694}"/>
                  </a:ext>
                </a:extLst>
              </p:cNvPr>
              <p:cNvSpPr txBox="1"/>
              <p:nvPr/>
            </p:nvSpPr>
            <p:spPr>
              <a:xfrm>
                <a:off x="4413452" y="3728753"/>
                <a:ext cx="1678984" cy="7861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num>
                        <m:den>
                          <m:r>
                            <a:rPr lang="en-US" sz="24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den>
                      </m:f>
                    </m:oMath>
                  </m:oMathPara>
                </a14:m>
                <a:endParaRPr lang="en-US" sz="2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53EBC62-D41A-0540-8981-C04FCAB026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3452" y="3728753"/>
                <a:ext cx="1678984" cy="786177"/>
              </a:xfrm>
              <a:prstGeom prst="rect">
                <a:avLst/>
              </a:prstGeom>
              <a:blipFill>
                <a:blip r:embed="rId4"/>
                <a:stretch>
                  <a:fillRect b="-63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F703E33-8753-E84A-9C50-D1D7AA6087B6}"/>
                  </a:ext>
                </a:extLst>
              </p:cNvPr>
              <p:cNvSpPr txBox="1"/>
              <p:nvPr/>
            </p:nvSpPr>
            <p:spPr>
              <a:xfrm>
                <a:off x="5609635" y="4968183"/>
                <a:ext cx="135774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sz="2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F703E33-8753-E84A-9C50-D1D7AA6087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9635" y="4968183"/>
                <a:ext cx="1357746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6327EFC-FFE5-4346-9CEE-8AEE0FB2067E}"/>
                  </a:ext>
                </a:extLst>
              </p:cNvPr>
              <p:cNvSpPr txBox="1"/>
              <p:nvPr/>
            </p:nvSpPr>
            <p:spPr>
              <a:xfrm>
                <a:off x="3867544" y="5129092"/>
                <a:ext cx="1678984" cy="7861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num>
                        <m:den>
                          <m:r>
                            <a:rPr lang="en-US" sz="24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den>
                      </m:f>
                    </m:oMath>
                  </m:oMathPara>
                </a14:m>
                <a:endParaRPr lang="en-US" sz="2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6327EFC-FFE5-4346-9CEE-8AEE0FB206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7544" y="5129092"/>
                <a:ext cx="1678984" cy="786177"/>
              </a:xfrm>
              <a:prstGeom prst="rect">
                <a:avLst/>
              </a:prstGeom>
              <a:blipFill>
                <a:blip r:embed="rId6"/>
                <a:stretch>
                  <a:fillRect b="-63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71A0996-F2AD-9242-9968-7EEEE35FD093}"/>
                  </a:ext>
                </a:extLst>
              </p:cNvPr>
              <p:cNvSpPr txBox="1"/>
              <p:nvPr/>
            </p:nvSpPr>
            <p:spPr>
              <a:xfrm>
                <a:off x="6384654" y="5282311"/>
                <a:ext cx="1678984" cy="7861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num>
                        <m:den>
                          <m:r>
                            <a:rPr lang="en-US" sz="24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den>
                      </m:f>
                    </m:oMath>
                  </m:oMathPara>
                </a14:m>
                <a:endParaRPr lang="en-US" sz="2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71A0996-F2AD-9242-9968-7EEEE35FD0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4654" y="5282311"/>
                <a:ext cx="1678984" cy="786177"/>
              </a:xfrm>
              <a:prstGeom prst="rect">
                <a:avLst/>
              </a:prstGeom>
              <a:blipFill>
                <a:blip r:embed="rId7"/>
                <a:stretch>
                  <a:fillRect b="-6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45CA2C7E-1F66-864D-B8DC-58ACBC891882}"/>
              </a:ext>
            </a:extLst>
          </p:cNvPr>
          <p:cNvSpPr txBox="1"/>
          <p:nvPr/>
        </p:nvSpPr>
        <p:spPr>
          <a:xfrm>
            <a:off x="1784212" y="4439739"/>
            <a:ext cx="166964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Formal charges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097350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12191999" cy="758525"/>
          </a:xfrm>
          <a:noFill/>
        </p:spPr>
        <p:txBody>
          <a:bodyPr>
            <a:noAutofit/>
          </a:bodyPr>
          <a:lstStyle/>
          <a:p>
            <a:r>
              <a:rPr lang="en-US" sz="3000" b="1" dirty="0">
                <a:latin typeface="+mn-lt"/>
              </a:rPr>
              <a:t>More practice …</a:t>
            </a:r>
            <a:endParaRPr lang="en-US" sz="3000" b="1" i="1" dirty="0">
              <a:latin typeface="+mn-lt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1DDAABC-6938-5B45-911A-0AB9B720C8CF}"/>
              </a:ext>
            </a:extLst>
          </p:cNvPr>
          <p:cNvGrpSpPr/>
          <p:nvPr/>
        </p:nvGrpSpPr>
        <p:grpSpPr>
          <a:xfrm rot="2446845">
            <a:off x="8572393" y="7406340"/>
            <a:ext cx="142427" cy="152401"/>
            <a:chOff x="4785756" y="2861953"/>
            <a:chExt cx="142427" cy="152401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59145FC5-C8A3-A140-A540-448CF0A5B863}"/>
                </a:ext>
              </a:extLst>
            </p:cNvPr>
            <p:cNvSpPr/>
            <p:nvPr/>
          </p:nvSpPr>
          <p:spPr>
            <a:xfrm>
              <a:off x="4785756" y="2861953"/>
              <a:ext cx="73152" cy="7125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4A718B5C-0F9B-884D-AA40-A00D06B5B857}"/>
                </a:ext>
              </a:extLst>
            </p:cNvPr>
            <p:cNvSpPr/>
            <p:nvPr/>
          </p:nvSpPr>
          <p:spPr>
            <a:xfrm>
              <a:off x="4855031" y="2943102"/>
              <a:ext cx="73152" cy="7125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50D0750-DF30-214C-9103-B5269176BB7E}"/>
                  </a:ext>
                </a:extLst>
              </p:cNvPr>
              <p:cNvSpPr txBox="1"/>
              <p:nvPr/>
            </p:nvSpPr>
            <p:spPr>
              <a:xfrm>
                <a:off x="4377690" y="758524"/>
                <a:ext cx="212598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Sulfite ion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𝑆𝑂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2−</m:t>
                          </m:r>
                        </m:sup>
                      </m:sSub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50D0750-DF30-214C-9103-B5269176BB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7690" y="758524"/>
                <a:ext cx="2125980" cy="830997"/>
              </a:xfrm>
              <a:prstGeom prst="rect">
                <a:avLst/>
              </a:prstGeom>
              <a:blipFill>
                <a:blip r:embed="rId2"/>
                <a:stretch>
                  <a:fillRect t="-5970" b="-14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30" name="Picture 6">
            <a:extLst>
              <a:ext uri="{FF2B5EF4-FFF2-40B4-BE49-F238E27FC236}">
                <a16:creationId xmlns:a16="http://schemas.microsoft.com/office/drawing/2014/main" id="{F435AEF0-BFF5-D847-AAA5-B9453E5FA4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170"/>
          <a:stretch/>
        </p:blipFill>
        <p:spPr bwMode="auto">
          <a:xfrm>
            <a:off x="388620" y="1799557"/>
            <a:ext cx="10839961" cy="1837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E998552-D410-5E4A-B8A0-88AE20929688}"/>
              </a:ext>
            </a:extLst>
          </p:cNvPr>
          <p:cNvSpPr txBox="1"/>
          <p:nvPr/>
        </p:nvSpPr>
        <p:spPr>
          <a:xfrm>
            <a:off x="1748790" y="3966210"/>
            <a:ext cx="8961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Resonance-averaged bond order = …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AA72F18-AC5D-624C-9A07-D98657EF76B9}"/>
              </a:ext>
            </a:extLst>
          </p:cNvPr>
          <p:cNvSpPr txBox="1"/>
          <p:nvPr/>
        </p:nvSpPr>
        <p:spPr>
          <a:xfrm>
            <a:off x="1748790" y="4678030"/>
            <a:ext cx="8961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Resonance-averaged formal charge on oxygens = … </a:t>
            </a:r>
          </a:p>
        </p:txBody>
      </p:sp>
    </p:spTree>
    <p:extLst>
      <p:ext uri="{BB962C8B-B14F-4D97-AF65-F5344CB8AC3E}">
        <p14:creationId xmlns:p14="http://schemas.microsoft.com/office/powerpoint/2010/main" val="25481543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12191999" cy="758525"/>
          </a:xfrm>
          <a:noFill/>
        </p:spPr>
        <p:txBody>
          <a:bodyPr>
            <a:noAutofit/>
          </a:bodyPr>
          <a:lstStyle/>
          <a:p>
            <a:r>
              <a:rPr lang="en-US" sz="3000" b="1" dirty="0">
                <a:latin typeface="+mn-lt"/>
              </a:rPr>
              <a:t>More practice …</a:t>
            </a:r>
            <a:endParaRPr lang="en-US" sz="3000" b="1" i="1" dirty="0">
              <a:latin typeface="+mn-lt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1DDAABC-6938-5B45-911A-0AB9B720C8CF}"/>
              </a:ext>
            </a:extLst>
          </p:cNvPr>
          <p:cNvGrpSpPr/>
          <p:nvPr/>
        </p:nvGrpSpPr>
        <p:grpSpPr>
          <a:xfrm rot="2446845">
            <a:off x="8572393" y="7406340"/>
            <a:ext cx="142427" cy="152401"/>
            <a:chOff x="4785756" y="2861953"/>
            <a:chExt cx="142427" cy="152401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59145FC5-C8A3-A140-A540-448CF0A5B863}"/>
                </a:ext>
              </a:extLst>
            </p:cNvPr>
            <p:cNvSpPr/>
            <p:nvPr/>
          </p:nvSpPr>
          <p:spPr>
            <a:xfrm>
              <a:off x="4785756" y="2861953"/>
              <a:ext cx="73152" cy="7125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4A718B5C-0F9B-884D-AA40-A00D06B5B857}"/>
                </a:ext>
              </a:extLst>
            </p:cNvPr>
            <p:cNvSpPr/>
            <p:nvPr/>
          </p:nvSpPr>
          <p:spPr>
            <a:xfrm>
              <a:off x="4855031" y="2943102"/>
              <a:ext cx="73152" cy="7125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50D0750-DF30-214C-9103-B5269176BB7E}"/>
                  </a:ext>
                </a:extLst>
              </p:cNvPr>
              <p:cNvSpPr txBox="1"/>
              <p:nvPr/>
            </p:nvSpPr>
            <p:spPr>
              <a:xfrm>
                <a:off x="4377690" y="758524"/>
                <a:ext cx="212598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Sulfite ion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𝑆𝑂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2−</m:t>
                          </m:r>
                        </m:sup>
                      </m:sSub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50D0750-DF30-214C-9103-B5269176BB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7690" y="758524"/>
                <a:ext cx="2125980" cy="830997"/>
              </a:xfrm>
              <a:prstGeom prst="rect">
                <a:avLst/>
              </a:prstGeom>
              <a:blipFill>
                <a:blip r:embed="rId2"/>
                <a:stretch>
                  <a:fillRect t="-5970" b="-14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30" name="Picture 6">
            <a:extLst>
              <a:ext uri="{FF2B5EF4-FFF2-40B4-BE49-F238E27FC236}">
                <a16:creationId xmlns:a16="http://schemas.microsoft.com/office/drawing/2014/main" id="{F435AEF0-BFF5-D847-AAA5-B9453E5FA4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170"/>
          <a:stretch/>
        </p:blipFill>
        <p:spPr bwMode="auto">
          <a:xfrm>
            <a:off x="388620" y="1799557"/>
            <a:ext cx="10839961" cy="1837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E998552-D410-5E4A-B8A0-88AE20929688}"/>
                  </a:ext>
                </a:extLst>
              </p:cNvPr>
              <p:cNvSpPr txBox="1"/>
              <p:nvPr/>
            </p:nvSpPr>
            <p:spPr>
              <a:xfrm>
                <a:off x="1748790" y="3886200"/>
                <a:ext cx="8961120" cy="6157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Resonance-averaged bond order =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1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E998552-D410-5E4A-B8A0-88AE209296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8790" y="3886200"/>
                <a:ext cx="8961120" cy="615746"/>
              </a:xfrm>
              <a:prstGeom prst="rect">
                <a:avLst/>
              </a:prstGeom>
              <a:blipFill>
                <a:blip r:embed="rId4"/>
                <a:stretch>
                  <a:fillRect l="-990" b="-102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3AA72F18-AC5D-624C-9A07-D98657EF76B9}"/>
              </a:ext>
            </a:extLst>
          </p:cNvPr>
          <p:cNvSpPr txBox="1"/>
          <p:nvPr/>
        </p:nvSpPr>
        <p:spPr>
          <a:xfrm>
            <a:off x="1748790" y="4678030"/>
            <a:ext cx="8961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Resonance-averaged formal charge on oxygens = … </a:t>
            </a:r>
          </a:p>
        </p:txBody>
      </p:sp>
    </p:spTree>
    <p:extLst>
      <p:ext uri="{BB962C8B-B14F-4D97-AF65-F5344CB8AC3E}">
        <p14:creationId xmlns:p14="http://schemas.microsoft.com/office/powerpoint/2010/main" val="22285558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12191999" cy="758525"/>
          </a:xfrm>
          <a:noFill/>
        </p:spPr>
        <p:txBody>
          <a:bodyPr>
            <a:noAutofit/>
          </a:bodyPr>
          <a:lstStyle/>
          <a:p>
            <a:r>
              <a:rPr lang="en-US" sz="3000" b="1" dirty="0">
                <a:latin typeface="+mn-lt"/>
              </a:rPr>
              <a:t>More practice …</a:t>
            </a:r>
            <a:endParaRPr lang="en-US" sz="3000" b="1" i="1" dirty="0">
              <a:latin typeface="+mn-lt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1DDAABC-6938-5B45-911A-0AB9B720C8CF}"/>
              </a:ext>
            </a:extLst>
          </p:cNvPr>
          <p:cNvGrpSpPr/>
          <p:nvPr/>
        </p:nvGrpSpPr>
        <p:grpSpPr>
          <a:xfrm rot="2446845">
            <a:off x="8572393" y="7406340"/>
            <a:ext cx="142427" cy="152401"/>
            <a:chOff x="4785756" y="2861953"/>
            <a:chExt cx="142427" cy="152401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59145FC5-C8A3-A140-A540-448CF0A5B863}"/>
                </a:ext>
              </a:extLst>
            </p:cNvPr>
            <p:cNvSpPr/>
            <p:nvPr/>
          </p:nvSpPr>
          <p:spPr>
            <a:xfrm>
              <a:off x="4785756" y="2861953"/>
              <a:ext cx="73152" cy="7125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4A718B5C-0F9B-884D-AA40-A00D06B5B857}"/>
                </a:ext>
              </a:extLst>
            </p:cNvPr>
            <p:cNvSpPr/>
            <p:nvPr/>
          </p:nvSpPr>
          <p:spPr>
            <a:xfrm>
              <a:off x="4855031" y="2943102"/>
              <a:ext cx="73152" cy="7125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50D0750-DF30-214C-9103-B5269176BB7E}"/>
                  </a:ext>
                </a:extLst>
              </p:cNvPr>
              <p:cNvSpPr txBox="1"/>
              <p:nvPr/>
            </p:nvSpPr>
            <p:spPr>
              <a:xfrm>
                <a:off x="4377690" y="758524"/>
                <a:ext cx="212598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Sulfite ion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𝑆𝑂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2−</m:t>
                          </m:r>
                        </m:sup>
                      </m:sSub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50D0750-DF30-214C-9103-B5269176BB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7690" y="758524"/>
                <a:ext cx="2125980" cy="830997"/>
              </a:xfrm>
              <a:prstGeom prst="rect">
                <a:avLst/>
              </a:prstGeom>
              <a:blipFill>
                <a:blip r:embed="rId2"/>
                <a:stretch>
                  <a:fillRect t="-5970" b="-14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30" name="Picture 6">
            <a:extLst>
              <a:ext uri="{FF2B5EF4-FFF2-40B4-BE49-F238E27FC236}">
                <a16:creationId xmlns:a16="http://schemas.microsoft.com/office/drawing/2014/main" id="{F435AEF0-BFF5-D847-AAA5-B9453E5FA4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170"/>
          <a:stretch/>
        </p:blipFill>
        <p:spPr bwMode="auto">
          <a:xfrm>
            <a:off x="388620" y="1799557"/>
            <a:ext cx="10839961" cy="1837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E998552-D410-5E4A-B8A0-88AE20929688}"/>
                  </a:ext>
                </a:extLst>
              </p:cNvPr>
              <p:cNvSpPr txBox="1"/>
              <p:nvPr/>
            </p:nvSpPr>
            <p:spPr>
              <a:xfrm>
                <a:off x="1748790" y="3886200"/>
                <a:ext cx="8961120" cy="6157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Resonance-averaged bond order =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1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E998552-D410-5E4A-B8A0-88AE209296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8790" y="3886200"/>
                <a:ext cx="8961120" cy="615746"/>
              </a:xfrm>
              <a:prstGeom prst="rect">
                <a:avLst/>
              </a:prstGeom>
              <a:blipFill>
                <a:blip r:embed="rId4"/>
                <a:stretch>
                  <a:fillRect l="-990" b="-102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AA72F18-AC5D-624C-9A07-D98657EF76B9}"/>
                  </a:ext>
                </a:extLst>
              </p:cNvPr>
              <p:cNvSpPr txBox="1"/>
              <p:nvPr/>
            </p:nvSpPr>
            <p:spPr>
              <a:xfrm>
                <a:off x="1748790" y="4598020"/>
                <a:ext cx="8961120" cy="6165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Resonance-averaged formal charge on oxygens =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AA72F18-AC5D-624C-9A07-D98657EF76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8790" y="4598020"/>
                <a:ext cx="8961120" cy="616515"/>
              </a:xfrm>
              <a:prstGeom prst="rect">
                <a:avLst/>
              </a:prstGeom>
              <a:blipFill>
                <a:blip r:embed="rId5"/>
                <a:stretch>
                  <a:fillRect l="-990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277656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1243</TotalTime>
  <Words>1819</Words>
  <Application>Microsoft Macintosh PowerPoint</Application>
  <PresentationFormat>Widescreen</PresentationFormat>
  <Paragraphs>306</Paragraphs>
  <Slides>49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4" baseType="lpstr">
      <vt:lpstr>Arial</vt:lpstr>
      <vt:lpstr>Calibri</vt:lpstr>
      <vt:lpstr>Calibri Light</vt:lpstr>
      <vt:lpstr>Cambria Math</vt:lpstr>
      <vt:lpstr>Office Theme</vt:lpstr>
      <vt:lpstr>Practice … can you draw two other (equivalent) resonance forms? </vt:lpstr>
      <vt:lpstr>Practice … can you draw two other (equivalent) resonance forms? </vt:lpstr>
      <vt:lpstr>Practice … estimating resonance-averaged properties</vt:lpstr>
      <vt:lpstr>Practice … estimating resonance-averaged properties</vt:lpstr>
      <vt:lpstr>Practice … estimating resonance-averaged properties</vt:lpstr>
      <vt:lpstr>Practice … estimating resonance-averaged properties</vt:lpstr>
      <vt:lpstr>More practice …</vt:lpstr>
      <vt:lpstr>More practice …</vt:lpstr>
      <vt:lpstr>More practice …</vt:lpstr>
      <vt:lpstr>More practice …</vt:lpstr>
      <vt:lpstr>More practice …</vt:lpstr>
      <vt:lpstr>More practice …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8−12 𝜇𝑚 atmospheric window is a spectral window </vt:lpstr>
      <vt:lpstr>8−12 𝜇𝑚 atmospheric window is a spectral window </vt:lpstr>
      <vt:lpstr>8−12 𝜇𝑚 atmospheric window is getting narrower</vt:lpstr>
      <vt:lpstr>8−12 𝜇𝑚 atmospheric window is getting narrower</vt:lpstr>
      <vt:lpstr>Why is the 8−12 𝜇𝑚 atmospheric window getting more narrow?</vt:lpstr>
      <vt:lpstr>Why is the 8−12 𝜇𝑚 atmospheric window getting more narrow?</vt:lpstr>
      <vt:lpstr>Why is the 8−12 𝜇𝑚 atmospheric window getting more narrow?</vt:lpstr>
      <vt:lpstr>Why is the 8−12 𝜇𝑚 atmospheric window getting more narrow?</vt:lpstr>
      <vt:lpstr>PowerPoint Presentation</vt:lpstr>
      <vt:lpstr>There’s also that absorption in the middle of the 8−12 𝜇𝑚 atmospheric window</vt:lpstr>
      <vt:lpstr>There’s also that absorption in the middle of the 8−12 𝜇𝑚 atmospheric window</vt:lpstr>
      <vt:lpstr>There’s also that absorption in the middle of the 8−12 𝜇𝑚 atmospheric window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Einstein’s big idea (well, one of them)</vt:lpstr>
      <vt:lpstr>Your other task for lab: How does light intensity affect photosynthesis?</vt:lpstr>
      <vt:lpstr>Your other task for lab: How does light intensity affect photosynthesis?</vt:lpstr>
      <vt:lpstr>Your other task for lab: How does light intensity affect photosynthesis?</vt:lpstr>
      <vt:lpstr>Your other task for lab: How does light intensity affect photosynthesis?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Steven Neshyba</dc:creator>
  <cp:lastModifiedBy>Steven</cp:lastModifiedBy>
  <cp:revision>106</cp:revision>
  <dcterms:created xsi:type="dcterms:W3CDTF">2021-03-13T23:19:46Z</dcterms:created>
  <dcterms:modified xsi:type="dcterms:W3CDTF">2022-03-26T14:49:29Z</dcterms:modified>
</cp:coreProperties>
</file>